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0" Type="http://schemas.openxmlformats.org/officeDocument/2006/relationships/slide" Target="slides/slide48.xml"/><Relationship Id="rId51" Type="http://schemas.openxmlformats.org/officeDocument/2006/relationships/tableStyles" Target="tableStyles.xml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9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50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0C6222EE-3249-49DE-9911-A20882CE1783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1048751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752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53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54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E2FF6499-2294-49FC-ACCC-9EEC05290DED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70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endParaRPr dirty="0" lang="en-US"/>
          </a:p>
        </p:txBody>
      </p:sp>
      <p:sp>
        <p:nvSpPr>
          <p:cNvPr id="104867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2FF6499-2294-49FC-ACCC-9EEC05290DED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bg>
      <p:bgRef idx="1001">
        <a:schemeClr val="bg2"/>
      </p:bgRef>
    </p:bg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Rectangle 6"/>
          <p:cNvSpPr/>
          <p:nvPr/>
        </p:nvSpPr>
        <p:spPr bwMode="white">
          <a:xfrm>
            <a:off x="0" y="5971032"/>
            <a:ext cx="9144000" cy="886968"/>
          </a:xfrm>
          <a:prstGeom prst="rect"/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85" name="Rectangle 9"/>
          <p:cNvSpPr/>
          <p:nvPr/>
        </p:nvSpPr>
        <p:spPr>
          <a:xfrm>
            <a:off x="-9144" y="6053328"/>
            <a:ext cx="2249424" cy="713232"/>
          </a:xfrm>
          <a:prstGeom prst="rect"/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86" name="Rectangle 10"/>
          <p:cNvSpPr/>
          <p:nvPr/>
        </p:nvSpPr>
        <p:spPr>
          <a:xfrm>
            <a:off x="2359152" y="6044184"/>
            <a:ext cx="6784848" cy="713232"/>
          </a:xfrm>
          <a:prstGeom prst="rect"/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87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baseline="0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588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algn="l" indent="0" marL="0">
              <a:buNone/>
              <a:defRPr sz="2600">
                <a:solidFill>
                  <a:srgbClr val="FFFFFF"/>
                </a:solidFill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48589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B895879-5D7C-454A-8B21-1DE9C91125D5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104859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4859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6CB36-0C31-4C6E-A5F9-E25B71B2A7B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accent1="accent1" accent2="accent2" accent3="accent3" accent4="accent4" accent5="accent5" accent6="accent6" bg1="dk1" bg2="dk2" tx1="lt1" tx2="lt2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1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B895879-5D7C-454A-8B21-1DE9C91125D5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10487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EF6CB36-0C31-4C6E-A5F9-E25B71B2A7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vertTitleAndTx">
  <p:cSld name="Vertical Title and Text">
    <p:bg>
      <p:bgRef idx="1001">
        <a:schemeClr val="bg1"/>
      </p:bgRef>
    </p:bg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9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00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p>
            <a:fld id="{3B895879-5D7C-454A-8B21-1DE9C91125D5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104870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p>
            <a:endParaRPr lang="en-US"/>
          </a:p>
        </p:txBody>
      </p:sp>
      <p:sp>
        <p:nvSpPr>
          <p:cNvPr id="1048702" name="Rectangle 6"/>
          <p:cNvSpPr/>
          <p:nvPr/>
        </p:nvSpPr>
        <p:spPr bwMode="white">
          <a:xfrm>
            <a:off x="6096318" y="0"/>
            <a:ext cx="320040" cy="6858000"/>
          </a:xfrm>
          <a:prstGeom prst="rect"/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eaLnBrk="1" hangingPunct="1" latinLnBrk="0"/>
            <a:endParaRPr kumimoji="0" lang="en-US"/>
          </a:p>
        </p:txBody>
      </p:sp>
      <p:sp>
        <p:nvSpPr>
          <p:cNvPr id="1048703" name="Rectangle 7"/>
          <p:cNvSpPr/>
          <p:nvPr/>
        </p:nvSpPr>
        <p:spPr>
          <a:xfrm>
            <a:off x="6142038" y="609600"/>
            <a:ext cx="228600" cy="6248400"/>
          </a:xfrm>
          <a:prstGeom prst="rect"/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eaLnBrk="1" hangingPunct="1" latinLnBrk="0"/>
            <a:endParaRPr kumimoji="0" lang="en-US"/>
          </a:p>
        </p:txBody>
      </p:sp>
      <p:sp>
        <p:nvSpPr>
          <p:cNvPr id="1048704" name="Rectangle 8"/>
          <p:cNvSpPr/>
          <p:nvPr/>
        </p:nvSpPr>
        <p:spPr>
          <a:xfrm>
            <a:off x="6142038" y="0"/>
            <a:ext cx="228600" cy="533400"/>
          </a:xfrm>
          <a:prstGeom prst="rect"/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eaLnBrk="1" hangingPunct="1" latinLnBrk="0"/>
            <a:endParaRPr kumimoji="0" lang="en-US"/>
          </a:p>
        </p:txBody>
      </p:sp>
      <p:sp>
        <p:nvSpPr>
          <p:cNvPr id="1048705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p>
            <a:fld id="{DEF6CB36-0C31-4C6E-A5F9-E25B71B2A7B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59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B895879-5D7C-454A-8B21-1DE9C91125D5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104859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EF6CB36-0C31-4C6E-A5F9-E25B71B2A7B4}" type="slidenum">
              <a:rPr lang="en-US" smtClean="0"/>
              <a:t>‹#›</a:t>
            </a:fld>
            <a:endParaRPr lang="en-US"/>
          </a:p>
        </p:txBody>
      </p:sp>
      <p:sp>
        <p:nvSpPr>
          <p:cNvPr id="1048600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secHead">
  <p:cSld name="Section Header">
    <p:bg>
      <p:bgRef idx="1003">
        <a:schemeClr val="bg1"/>
      </p:bgRef>
    </p:bg>
    <p:spTree>
      <p:nvGrpSpPr>
        <p:cNvPr id="1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indent="0" marL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722" name="Rectangle 6"/>
          <p:cNvSpPr/>
          <p:nvPr/>
        </p:nvSpPr>
        <p:spPr bwMode="white">
          <a:xfrm>
            <a:off x="0" y="1524000"/>
            <a:ext cx="9144000" cy="1143000"/>
          </a:xfrm>
          <a:prstGeom prst="rect"/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723" name="Rectangle 7"/>
          <p:cNvSpPr/>
          <p:nvPr/>
        </p:nvSpPr>
        <p:spPr>
          <a:xfrm>
            <a:off x="0" y="1600200"/>
            <a:ext cx="1295400" cy="990600"/>
          </a:xfrm>
          <a:prstGeom prst="rect"/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724" name="Rectangle 8"/>
          <p:cNvSpPr/>
          <p:nvPr/>
        </p:nvSpPr>
        <p:spPr>
          <a:xfrm>
            <a:off x="1371600" y="1600200"/>
            <a:ext cx="7772400" cy="990600"/>
          </a:xfrm>
          <a:prstGeom prst="rect"/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725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b="0" cap="none" sz="440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2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B895879-5D7C-454A-8B21-1DE9C91125D5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1048727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EF6CB36-0C31-4C6E-A5F9-E25B71B2A7B4}" type="slidenum">
              <a:rPr lang="en-US" smtClean="0"/>
              <a:t>‹#›</a:t>
            </a:fld>
            <a:endParaRPr lang="en-US"/>
          </a:p>
        </p:txBody>
      </p:sp>
      <p:sp>
        <p:nvSpPr>
          <p:cNvPr id="104872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endParaRPr lang="en-US"/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30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3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32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p>
            <a:fld id="{3B895879-5D7C-454A-8B21-1DE9C91125D5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1048733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p>
            <a:fld id="{DEF6CB36-0C31-4C6E-A5F9-E25B71B2A7B4}" type="slidenum">
              <a:rPr lang="en-US" smtClean="0"/>
              <a:t>‹#›</a:t>
            </a:fld>
            <a:endParaRPr lang="en-US"/>
          </a:p>
        </p:txBody>
      </p:sp>
      <p:sp>
        <p:nvSpPr>
          <p:cNvPr id="1048734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5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36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37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38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p>
            <a:fld id="{3B895879-5D7C-454A-8B21-1DE9C91125D5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1048739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p>
            <a:fld id="{DEF6CB36-0C31-4C6E-A5F9-E25B71B2A7B4}" type="slidenum">
              <a:rPr lang="en-US" smtClean="0"/>
              <a:t>‹#›</a:t>
            </a:fld>
            <a:endParaRPr lang="en-US"/>
          </a:p>
        </p:txBody>
      </p:sp>
      <p:sp>
        <p:nvSpPr>
          <p:cNvPr id="1048740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p>
            <a:endParaRPr lang="en-US"/>
          </a:p>
        </p:txBody>
      </p:sp>
      <p:sp>
        <p:nvSpPr>
          <p:cNvPr id="1048741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anchor="ctr" rtlCol="0"/>
          <a:lstStyle>
            <a:lvl1pPr indent="0" marL="0">
              <a:buFontTx/>
              <a:buNone/>
              <a:defRPr b="1" sz="2000">
                <a:solidFill>
                  <a:srgbClr val="FFFFFF"/>
                </a:solidFill>
              </a:defRPr>
            </a:lvl1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742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anchor="ctr" rtlCol="0"/>
          <a:lstStyle>
            <a:lvl1pPr indent="0" marL="0">
              <a:buFontTx/>
              <a:buNone/>
              <a:defRPr b="1" sz="2000">
                <a:solidFill>
                  <a:srgbClr val="FFFFFF"/>
                </a:solidFill>
              </a:defRPr>
            </a:lvl1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8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B895879-5D7C-454A-8B21-1DE9C91125D5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104868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EF6CB36-0C31-4C6E-A5F9-E25B71B2A7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blank">
  <p:cSld name="Blank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B895879-5D7C-454A-8B21-1DE9C91125D5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10486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6CB36-0C31-4C6E-A5F9-E25B71B2A7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3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b="0"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4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B895879-5D7C-454A-8B21-1DE9C91125D5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104874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4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EF6CB36-0C31-4C6E-A5F9-E25B71B2A7B4}" type="slidenum">
              <a:rPr lang="en-US" smtClean="0"/>
              <a:t>‹#›</a:t>
            </a:fld>
            <a:endParaRPr lang="en-US"/>
          </a:p>
        </p:txBody>
      </p:sp>
      <p:sp>
        <p:nvSpPr>
          <p:cNvPr id="1048747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bIns="91440" lIns="137160" rIns="137160" tIns="182880"/>
          <a:lstStyle>
            <a:lvl1pPr indent="0" marL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748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picTx">
  <p:cSld name="Picture with Caption">
    <p:bg>
      <p:bgRef idx="1003">
        <a:schemeClr val="bg2"/>
      </p:bgRef>
    </p:bg>
    <p:spTree>
      <p:nvGrpSpPr>
        <p:cNvPr id="1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indent="0" marL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707" name="Rectangle 7"/>
          <p:cNvSpPr/>
          <p:nvPr/>
        </p:nvSpPr>
        <p:spPr bwMode="white">
          <a:xfrm>
            <a:off x="-9144" y="4572000"/>
            <a:ext cx="9144000" cy="886968"/>
          </a:xfrm>
          <a:prstGeom prst="rect"/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708" name="Rectangle 8"/>
          <p:cNvSpPr/>
          <p:nvPr/>
        </p:nvSpPr>
        <p:spPr>
          <a:xfrm>
            <a:off x="-9144" y="4663440"/>
            <a:ext cx="1463040" cy="713232"/>
          </a:xfrm>
          <a:prstGeom prst="rect"/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709" name="Rectangle 9"/>
          <p:cNvSpPr/>
          <p:nvPr/>
        </p:nvSpPr>
        <p:spPr>
          <a:xfrm>
            <a:off x="1545336" y="4654296"/>
            <a:ext cx="7598664" cy="713232"/>
          </a:xfrm>
          <a:prstGeom prst="rect"/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710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b="0" sz="280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11" name="Rectangle 10"/>
          <p:cNvSpPr/>
          <p:nvPr/>
        </p:nvSpPr>
        <p:spPr bwMode="white">
          <a:xfrm>
            <a:off x="1447800" y="0"/>
            <a:ext cx="100584" cy="6867144"/>
          </a:xfrm>
          <a:prstGeom prst="rect"/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7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p>
            <a:fld id="{3B895879-5D7C-454A-8B21-1DE9C91125D5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10487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EF6CB36-0C31-4C6E-A5F9-E25B71B2A7B4}" type="slidenum">
              <a:rPr lang="en-US" smtClean="0"/>
              <a:t>‹#›</a:t>
            </a:fld>
            <a:endParaRPr lang="en-US"/>
          </a:p>
        </p:txBody>
      </p:sp>
      <p:sp>
        <p:nvSpPr>
          <p:cNvPr id="10487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p>
            <a:endParaRPr lang="en-US"/>
          </a:p>
        </p:txBody>
      </p:sp>
      <p:sp>
        <p:nvSpPr>
          <p:cNvPr id="1048715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indent="0" marL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dirty="0" kumimoji="0" lang="en-US"/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/>
        </p:spPr>
        <p:txBody>
          <a:bodyPr anchor="ctr" vert="horz">
            <a:normAutofit/>
          </a:bodyPr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577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/>
        </p:spPr>
        <p:txBody>
          <a:bodyPr vert="horz">
            <a:normAutofit/>
          </a:bodyPr>
          <a:p>
            <a:pPr eaLnBrk="1" hangingPunct="1" latinLnBrk="0" lvl="0"/>
            <a:r>
              <a:rPr kumimoji="0" lang="en-US" smtClean="0"/>
              <a:t>Click to edit Master text styles</a:t>
            </a:r>
          </a:p>
          <a:p>
            <a:pPr eaLnBrk="1" hangingPunct="1" latinLnBrk="0" lvl="1"/>
            <a:r>
              <a:rPr kumimoji="0" lang="en-US" smtClean="0"/>
              <a:t>Second level</a:t>
            </a:r>
          </a:p>
          <a:p>
            <a:pPr eaLnBrk="1" hangingPunct="1" latinLnBrk="0" lvl="2"/>
            <a:r>
              <a:rPr kumimoji="0" lang="en-US" smtClean="0"/>
              <a:t>Third level</a:t>
            </a:r>
          </a:p>
          <a:p>
            <a:pPr eaLnBrk="1" hangingPunct="1" latinLnBrk="0" lvl="3"/>
            <a:r>
              <a:rPr kumimoji="0" lang="en-US" smtClean="0"/>
              <a:t>Fourth level</a:t>
            </a:r>
          </a:p>
          <a:p>
            <a:pPr eaLnBrk="1" hangingPunct="1" latinLnBrk="0" lvl="4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48578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/>
        </p:spPr>
        <p:txBody>
          <a:bodyPr anchor="ctr" anchorCtr="0" vert="horz"/>
          <a:lstStyle>
            <a:lvl1pPr algn="l" eaLnBrk="1" hangingPunct="1" latinLnBrk="0">
              <a:defRPr sz="1400" kumimoji="0">
                <a:solidFill>
                  <a:schemeClr val="tx2"/>
                </a:solidFill>
              </a:defRPr>
            </a:lvl1pPr>
          </a:lstStyle>
          <a:p>
            <a:fld id="{3B895879-5D7C-454A-8B21-1DE9C91125D5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104857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/>
        </p:spPr>
        <p:txBody>
          <a:bodyPr anchor="ctr" vert="horz"/>
          <a:lstStyle>
            <a:lvl1pPr algn="r" eaLnBrk="1" hangingPunct="1" latinLnBrk="0">
              <a:defRPr sz="1400" kumimoji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Rectangle 6"/>
          <p:cNvSpPr/>
          <p:nvPr/>
        </p:nvSpPr>
        <p:spPr bwMode="white">
          <a:xfrm>
            <a:off x="0" y="1234440"/>
            <a:ext cx="9144000" cy="320040"/>
          </a:xfrm>
          <a:prstGeom prst="rect"/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81" name="Rectangle 7"/>
          <p:cNvSpPr/>
          <p:nvPr/>
        </p:nvSpPr>
        <p:spPr>
          <a:xfrm>
            <a:off x="0" y="1280160"/>
            <a:ext cx="533400" cy="228600"/>
          </a:xfrm>
          <a:prstGeom prst="rect"/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82" name="Rectangle 8"/>
          <p:cNvSpPr/>
          <p:nvPr/>
        </p:nvSpPr>
        <p:spPr>
          <a:xfrm>
            <a:off x="590550" y="1280160"/>
            <a:ext cx="8553450" cy="228600"/>
          </a:xfrm>
          <a:prstGeom prst="rect"/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8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/>
        </p:spPr>
        <p:txBody>
          <a:bodyPr anchor="ctr" anchorCtr="0" vert="horz">
            <a:normAutofit/>
          </a:bodyPr>
          <a:lstStyle>
            <a:lvl1pPr algn="ctr" eaLnBrk="1" hangingPunct="1" latinLnBrk="0">
              <a:defRPr b="1" sz="1400" kumimoji="0">
                <a:solidFill>
                  <a:srgbClr val="FFFFFF"/>
                </a:solidFill>
              </a:defRPr>
            </a:lvl1pPr>
          </a:lstStyle>
          <a:p>
            <a:fld id="{DEF6CB36-0C31-4C6E-A5F9-E25B71B2A7B4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eaLnBrk="1" hangingPunct="1" latinLnBrk="0" rtl="0">
        <a:spcBef>
          <a:spcPct val="0"/>
        </a:spcBef>
        <a:buNone/>
        <a:defRPr sz="4400" kern="1200" kumimoji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algn="l" eaLnBrk="1" hangingPunct="1" indent="-320040" latinLnBrk="0" marL="320040" rtl="0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indent="-274320" latinLnBrk="0" marL="640080" rtl="0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indent="-228600" latinLnBrk="0" marL="914400" rtl="0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indent="-228600" latinLnBrk="0" marL="1371600" rtl="0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indent="-228600" latinLnBrk="0" marL="1828800" rtl="0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indent="-228600" latinLnBrk="0" marL="2103120" rtl="0">
        <a:spcBef>
          <a:spcPct val="20000"/>
        </a:spcBef>
        <a:buClr>
          <a:schemeClr val="accent1"/>
        </a:buClr>
        <a:buFont typeface="Wingdings"/>
        <a:buChar char="§"/>
        <a:defRPr baseline="0" sz="1800"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indent="-228600" latinLnBrk="0" marL="2377440" rtl="0">
        <a:spcBef>
          <a:spcPct val="20000"/>
        </a:spcBef>
        <a:buClr>
          <a:schemeClr val="accent2"/>
        </a:buClr>
        <a:buFont typeface="Wingdings"/>
        <a:buChar char="§"/>
        <a:defRPr baseline="0" sz="1800"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indent="-228600" latinLnBrk="0" marL="2651760" rtl="0">
        <a:spcBef>
          <a:spcPct val="20000"/>
        </a:spcBef>
        <a:buClr>
          <a:schemeClr val="accent3"/>
        </a:buClr>
        <a:buFont typeface="Wingdings"/>
        <a:buChar char="§"/>
        <a:defRPr baseline="0" sz="1800"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indent="-228600" latinLnBrk="0" marL="2926080" rtl="0">
        <a:spcBef>
          <a:spcPct val="20000"/>
        </a:spcBef>
        <a:buClr>
          <a:schemeClr val="accent4"/>
        </a:buClr>
        <a:buFont typeface="Wingdings"/>
        <a:buChar char="§"/>
        <a:defRPr baseline="0" sz="1800" kern="1200" kumimoji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algn="l" eaLnBrk="1" hangingPunct="1" latinLnBrk="0" marL="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5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593" name="Subtitle 6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2" name="Picture 39" descr="chap34-1"/>
          <p:cNvPicPr>
            <a:picLocks noChangeAspect="1" noGrp="1" noChangeArrowheads="1"/>
          </p:cNvPicPr>
          <p:nvPr>
            <p:ph sz="quarter" idx="4294967295"/>
          </p:nvPr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-31739"/>
            <a:ext cx="9004950" cy="6767576"/>
          </a:xfrm>
          <a:prstGeom prst="rect"/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algn="bl" blurRad="254000" dir="2700000" dist="190500" rotWithShape="0" sy="90000">
              <a:srgbClr val="000000">
                <a:alpha val="40000"/>
              </a:srgbClr>
            </a:outerShdw>
          </a:effectLst>
        </p:spPr>
      </p:pic>
      <p:sp>
        <p:nvSpPr>
          <p:cNvPr id="1048594" name="Rectangle 4"/>
          <p:cNvSpPr/>
          <p:nvPr/>
        </p:nvSpPr>
        <p:spPr>
          <a:xfrm>
            <a:off x="761999" y="510539"/>
            <a:ext cx="8382000" cy="2225041"/>
          </a:xfrm>
          <a:prstGeom prst="rect"/>
        </p:spPr>
        <p:txBody>
          <a:bodyPr wrap="square">
            <a:spAutoFit/>
          </a:bodyPr>
          <a:p>
            <a:r>
              <a:rPr b="1" dirty="0" sz="3600" lang="en-US" u="sng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b="1" dirty="0" sz="3600" lang="en-US" u="sng" smtClean="0">
                <a:latin typeface="Times New Roman" pitchFamily="18" charset="0"/>
                <a:cs typeface="Times New Roman" pitchFamily="18" charset="0"/>
              </a:rPr>
              <a:t>METHODS OF</a:t>
            </a:r>
            <a:r>
              <a:rPr b="1" dirty="0" sz="3600" lang="en-US" u="sng" smtClean="0">
                <a:latin typeface="Times New Roman" pitchFamily="18" charset="0"/>
                <a:cs typeface="Times New Roman" pitchFamily="18" charset="0"/>
              </a:rPr>
              <a:t> DRUG ACTION</a:t>
            </a:r>
            <a:endParaRPr altLang="en-US" lang="zh-CN"/>
          </a:p>
          <a:p>
            <a:r>
              <a:rPr b="1" dirty="0" sz="3600" lang="en-US" smtClean="0">
                <a:latin typeface="Times New Roman" pitchFamily="18" charset="0"/>
                <a:cs typeface="Times New Roman" pitchFamily="18" charset="0"/>
              </a:rPr>
              <a:t>                                 &amp;</a:t>
            </a:r>
            <a:r>
              <a:rPr b="1" dirty="0" sz="3600" lang="en-US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b="1" dirty="0" sz="3600" lang="en-US" u="sng" smtClean="0">
                <a:latin typeface="Times New Roman" pitchFamily="18" charset="0"/>
                <a:cs typeface="Times New Roman" pitchFamily="18" charset="0"/>
              </a:rPr>
            </a:br>
            <a:r>
              <a:rPr b="1" dirty="0" sz="3600" lang="en-US" u="sng" smtClean="0">
                <a:latin typeface="Times New Roman" pitchFamily="18" charset="0"/>
                <a:cs typeface="Times New Roman" pitchFamily="18" charset="0"/>
              </a:rPr>
              <a:t>DIFFERENCE BETWEEN NATURAL AND ARTIFICIAL DISEASES</a:t>
            </a:r>
            <a:endParaRPr dirty="0" sz="3600" lang="en-US"/>
          </a:p>
        </p:txBody>
      </p:sp>
      <p:sp>
        <p:nvSpPr>
          <p:cNvPr id="1048595" name="Rectangle 7"/>
          <p:cNvSpPr/>
          <p:nvPr/>
        </p:nvSpPr>
        <p:spPr>
          <a:xfrm>
            <a:off x="4953000" y="5334000"/>
            <a:ext cx="4191000" cy="954107"/>
          </a:xfrm>
          <a:prstGeom prst="rect"/>
        </p:spPr>
        <p:txBody>
          <a:bodyPr wrap="square">
            <a:spAutoFit/>
          </a:bodyPr>
          <a:p>
            <a:r>
              <a:rPr dirty="0" sz="2800" lang="en-US" smtClean="0">
                <a:latin typeface="Times New Roman" pitchFamily="18" charset="0"/>
                <a:cs typeface="Times New Roman" pitchFamily="18" charset="0"/>
              </a:rPr>
              <a:t>Dr Anindita Das (MD-1) </a:t>
            </a:r>
          </a:p>
          <a:p>
            <a:r>
              <a:rPr dirty="0" sz="2800" lang="en-US" smtClean="0">
                <a:latin typeface="Times New Roman" pitchFamily="18" charset="0"/>
                <a:cs typeface="Times New Roman" pitchFamily="18" charset="0"/>
              </a:rPr>
              <a:t>Dept of Hom.Pharmacy</a:t>
            </a:r>
            <a:endParaRPr dirty="0" sz="2800"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755" name=""/>
          <p:cNvSpPr txBox="1"/>
          <p:nvPr/>
        </p:nvSpPr>
        <p:spPr>
          <a:xfrm>
            <a:off x="1715000" y="0"/>
            <a:ext cx="4000000" cy="5105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/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dirty="0" sz="3600" lang="en-US" u="sng" smtClean="0">
                <a:latin typeface="Times New Roman" pitchFamily="18" charset="0"/>
                <a:cs typeface="Times New Roman" pitchFamily="18" charset="0"/>
              </a:rPr>
              <a:t>ASCERTAINING DISEASE</a:t>
            </a:r>
            <a:br>
              <a:rPr dirty="0" sz="3600" lang="en-US" u="sng" smtClean="0">
                <a:latin typeface="Times New Roman" pitchFamily="18" charset="0"/>
                <a:cs typeface="Times New Roman" pitchFamily="18" charset="0"/>
              </a:rPr>
            </a:br>
            <a:r>
              <a:rPr dirty="0" sz="3600" lang="en-US" u="sng" smtClean="0">
                <a:latin typeface="Times New Roman" pitchFamily="18" charset="0"/>
                <a:cs typeface="Times New Roman" pitchFamily="18" charset="0"/>
              </a:rPr>
              <a:t>PRODUCING POWER OF DRUGS</a:t>
            </a:r>
            <a:endParaRPr dirty="0" sz="3600" lang="en-US" u="sng"/>
          </a:p>
        </p:txBody>
      </p:sp>
      <p:sp>
        <p:nvSpPr>
          <p:cNvPr id="104861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p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HOMOEOPATHIC DRUG</a:t>
            </a:r>
          </a:p>
          <a:p>
            <a:pPr>
              <a:buNone/>
            </a:pP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    PROVINGS</a:t>
            </a:r>
          </a:p>
          <a:p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3600" lang="en-US">
                <a:latin typeface="Times New Roman" pitchFamily="18" charset="0"/>
                <a:cs typeface="Times New Roman" pitchFamily="18" charset="0"/>
              </a:rPr>
              <a:t>TOXICOLOGICAL EFFECTS</a:t>
            </a:r>
          </a:p>
          <a:p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3600" lang="en-US">
                <a:latin typeface="Times New Roman" pitchFamily="18" charset="0"/>
                <a:cs typeface="Times New Roman" pitchFamily="18" charset="0"/>
              </a:rPr>
              <a:t>LAB INVESTIGATIONS </a:t>
            </a: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AND</a:t>
            </a:r>
            <a:endParaRPr dirty="0" sz="3600" lang="en-US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    EXPERIMENTS</a:t>
            </a:r>
            <a:endParaRPr dirty="0" sz="3600" lang="en-US">
              <a:latin typeface="Times New Roman" pitchFamily="18" charset="0"/>
              <a:cs typeface="Times New Roman" pitchFamily="18" charset="0"/>
            </a:endParaRPr>
          </a:p>
          <a:p>
            <a:endParaRPr dirty="0" sz="3600"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dirty="0" sz="3600" lang="en-US" u="sng" smtClean="0">
                <a:latin typeface="Times New Roman" pitchFamily="18" charset="0"/>
                <a:cs typeface="Times New Roman" pitchFamily="18" charset="0"/>
              </a:rPr>
              <a:t>HOMOEOPATHIC DRUG PROVINGS</a:t>
            </a:r>
            <a:endParaRPr dirty="0" sz="3600" lang="en-US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21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p>
            <a:pPr>
              <a:lnSpc>
                <a:spcPct val="150000"/>
              </a:lnSpc>
            </a:pP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Carefully conducted homoeopathic drug provings on healthy human beings furnishes the true picture and knowledge of a drug that forms the base for selection of similimum.</a:t>
            </a:r>
            <a:endParaRPr dirty="0" sz="3600"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dirty="0" sz="3600" lang="en-US" u="sng" smtClean="0">
                <a:latin typeface="Times New Roman" pitchFamily="18" charset="0"/>
                <a:cs typeface="Times New Roman" pitchFamily="18" charset="0"/>
              </a:rPr>
              <a:t>TOXICOLOGICAL EFFECTS</a:t>
            </a:r>
            <a:endParaRPr dirty="0" sz="3600" lang="en-US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2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p>
            <a:pPr>
              <a:lnSpc>
                <a:spcPct val="150000"/>
              </a:lnSpc>
            </a:pPr>
            <a:r>
              <a:rPr dirty="0" sz="3000" lang="en-US" smtClean="0">
                <a:latin typeface="Times New Roman" pitchFamily="18" charset="0"/>
                <a:cs typeface="Times New Roman" pitchFamily="18" charset="0"/>
              </a:rPr>
              <a:t>Toxicology is the science dealing with properties actions,toxicity,fatal dose,detection,estimation</a:t>
            </a:r>
            <a:r>
              <a:rPr dirty="0" sz="3000"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3000" lang="en-US" smtClean="0">
                <a:latin typeface="Times New Roman" pitchFamily="18" charset="0"/>
                <a:cs typeface="Times New Roman" pitchFamily="18" charset="0"/>
              </a:rPr>
              <a:t>of , interpretation of result of toxicological analysis and treatment  of poisons</a:t>
            </a:r>
            <a:endParaRPr dirty="0" sz="3000" lang="en-US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dirty="0" sz="3000"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3000" lang="en-US">
                <a:latin typeface="Times New Roman" pitchFamily="18" charset="0"/>
                <a:cs typeface="Times New Roman" pitchFamily="18" charset="0"/>
              </a:rPr>
              <a:t>Facts are usually brought forward </a:t>
            </a:r>
            <a:r>
              <a:rPr dirty="0" sz="3000" lang="en-US" smtClean="0">
                <a:latin typeface="Times New Roman" pitchFamily="18" charset="0"/>
                <a:cs typeface="Times New Roman" pitchFamily="18" charset="0"/>
              </a:rPr>
              <a:t>in histories </a:t>
            </a:r>
            <a:r>
              <a:rPr dirty="0" sz="3000" lang="en-US">
                <a:latin typeface="Times New Roman" pitchFamily="18" charset="0"/>
                <a:cs typeface="Times New Roman" pitchFamily="18" charset="0"/>
              </a:rPr>
              <a:t>and records on </a:t>
            </a:r>
            <a:r>
              <a:rPr dirty="0" sz="3000" lang="en-US" smtClean="0">
                <a:latin typeface="Times New Roman" pitchFamily="18" charset="0"/>
                <a:cs typeface="Times New Roman" pitchFamily="18" charset="0"/>
              </a:rPr>
              <a:t>toxicology </a:t>
            </a:r>
            <a:r>
              <a:rPr dirty="0" sz="3000" lang="en-US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dirty="0" sz="3000" lang="en-US">
                <a:latin typeface="Times New Roman" pitchFamily="18" charset="0"/>
                <a:cs typeface="Times New Roman" pitchFamily="18" charset="0"/>
              </a:rPr>
              <a:t>poisonings.</a:t>
            </a:r>
          </a:p>
          <a:p>
            <a:pPr>
              <a:buNone/>
            </a:pPr>
            <a:r>
              <a:rPr dirty="0" sz="3000" lang="en-US" smtClean="0">
                <a:latin typeface="Times New Roman" pitchFamily="18" charset="0"/>
                <a:cs typeface="Times New Roman" pitchFamily="18" charset="0"/>
              </a:rPr>
              <a:t> </a:t>
            </a:r>
            <a:endParaRPr dirty="0" sz="3000"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25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p>
            <a:pPr>
              <a:lnSpc>
                <a:spcPct val="150000"/>
              </a:lnSpc>
            </a:pP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The knowledge of these changes is</a:t>
            </a:r>
          </a:p>
          <a:p>
            <a:pPr>
              <a:lnSpc>
                <a:spcPct val="150000"/>
              </a:lnSpc>
              <a:buNone/>
            </a:pP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    not useful for determining the</a:t>
            </a:r>
          </a:p>
          <a:p>
            <a:pPr>
              <a:lnSpc>
                <a:spcPct val="150000"/>
              </a:lnSpc>
              <a:buNone/>
            </a:pP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   peculiar, characteristic, individual</a:t>
            </a:r>
          </a:p>
          <a:p>
            <a:pPr>
              <a:lnSpc>
                <a:spcPct val="150000"/>
              </a:lnSpc>
              <a:buNone/>
            </a:pP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   therapeutic properties of the drug.</a:t>
            </a:r>
          </a:p>
          <a:p>
            <a:pPr>
              <a:lnSpc>
                <a:spcPct val="150000"/>
              </a:lnSpc>
              <a:buNone/>
            </a:pPr>
            <a:endParaRPr dirty="0" sz="3600"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27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p>
            <a:pPr>
              <a:lnSpc>
                <a:spcPct val="150000"/>
              </a:lnSpc>
              <a:buNone/>
            </a:pP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They help </a:t>
            </a: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to show the sphere and</a:t>
            </a:r>
          </a:p>
          <a:p>
            <a:pPr>
              <a:lnSpc>
                <a:spcPct val="150000"/>
              </a:lnSpc>
              <a:buNone/>
            </a:pP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nature of action of the remedy.</a:t>
            </a:r>
          </a:p>
          <a:p>
            <a:pPr>
              <a:lnSpc>
                <a:spcPct val="150000"/>
              </a:lnSpc>
              <a:buNone/>
            </a:pPr>
            <a:endParaRPr dirty="0" sz="3600"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dirty="0" sz="3600" lang="en-US" u="sng" smtClean="0">
                <a:latin typeface="Times New Roman" pitchFamily="18" charset="0"/>
                <a:cs typeface="Times New Roman" pitchFamily="18" charset="0"/>
              </a:rPr>
              <a:t>LAB INVESTIGATIONS &amp;</a:t>
            </a:r>
            <a:br>
              <a:rPr dirty="0" sz="3600" lang="en-US" u="sng" smtClean="0">
                <a:latin typeface="Times New Roman" pitchFamily="18" charset="0"/>
                <a:cs typeface="Times New Roman" pitchFamily="18" charset="0"/>
              </a:rPr>
            </a:br>
            <a:r>
              <a:rPr dirty="0" sz="3600" lang="en-US" u="sng" smtClean="0">
                <a:latin typeface="Times New Roman" pitchFamily="18" charset="0"/>
                <a:cs typeface="Times New Roman" pitchFamily="18" charset="0"/>
              </a:rPr>
              <a:t>EXPERIMENTS</a:t>
            </a:r>
            <a:endParaRPr dirty="0" sz="3600" lang="en-US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29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p>
            <a:pPr algn="just">
              <a:buNone/>
            </a:pP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Carefully conducted </a:t>
            </a:r>
            <a:r>
              <a:rPr dirty="0" sz="3600" lang="en-US">
                <a:latin typeface="Times New Roman" pitchFamily="18" charset="0"/>
                <a:cs typeface="Times New Roman" pitchFamily="18" charset="0"/>
              </a:rPr>
              <a:t>experiments can</a:t>
            </a:r>
          </a:p>
          <a:p>
            <a:pPr algn="just">
              <a:buNone/>
            </a:pPr>
            <a:r>
              <a:rPr dirty="0" sz="3600" lang="en-US">
                <a:latin typeface="Times New Roman" pitchFamily="18" charset="0"/>
                <a:cs typeface="Times New Roman" pitchFamily="18" charset="0"/>
              </a:rPr>
              <a:t>determine quantitative and</a:t>
            </a:r>
          </a:p>
          <a:p>
            <a:pPr algn="just">
              <a:buNone/>
            </a:pPr>
            <a:r>
              <a:rPr dirty="0" sz="3600" lang="en-US">
                <a:latin typeface="Times New Roman" pitchFamily="18" charset="0"/>
                <a:cs typeface="Times New Roman" pitchFamily="18" charset="0"/>
              </a:rPr>
              <a:t>qualitative changes in the </a:t>
            </a: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organ and </a:t>
            </a:r>
            <a:endParaRPr dirty="0" sz="3600" lang="en-US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dirty="0" sz="3600" lang="en-US">
                <a:latin typeface="Times New Roman" pitchFamily="18" charset="0"/>
                <a:cs typeface="Times New Roman" pitchFamily="18" charset="0"/>
              </a:rPr>
              <a:t>tissue function and metabolism due</a:t>
            </a:r>
          </a:p>
          <a:p>
            <a:pPr algn="just">
              <a:buNone/>
            </a:pPr>
            <a:r>
              <a:rPr dirty="0" sz="3600" lang="en-US">
                <a:latin typeface="Times New Roman" pitchFamily="18" charset="0"/>
                <a:cs typeface="Times New Roman" pitchFamily="18" charset="0"/>
              </a:rPr>
              <a:t>to the effect of the drug under study,</a:t>
            </a:r>
          </a:p>
          <a:p>
            <a:pPr algn="just">
              <a:buNone/>
            </a:pPr>
            <a:r>
              <a:rPr dirty="0" sz="3600" lang="en-US">
                <a:latin typeface="Times New Roman" pitchFamily="18" charset="0"/>
                <a:cs typeface="Times New Roman" pitchFamily="18" charset="0"/>
              </a:rPr>
              <a:t>which may be in a large, medium or</a:t>
            </a:r>
          </a:p>
          <a:p>
            <a:pPr algn="just">
              <a:buNone/>
            </a:pPr>
            <a:r>
              <a:rPr dirty="0" sz="3600" lang="en-US">
                <a:latin typeface="Times New Roman" pitchFamily="18" charset="0"/>
                <a:cs typeface="Times New Roman" pitchFamily="18" charset="0"/>
              </a:rPr>
              <a:t>small quantity. </a:t>
            </a:r>
          </a:p>
        </p:txBody>
      </p:sp>
    </p:spTree>
  </p:cSld>
  <p:clrMapOvr>
    <a:masterClrMapping/>
  </p:clrMapOvr>
  <p:timing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31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p>
            <a:pPr>
              <a:lnSpc>
                <a:spcPct val="150000"/>
              </a:lnSpc>
            </a:pP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This helps to correlate  the data with the actual disease state. </a:t>
            </a:r>
          </a:p>
          <a:p>
            <a:pPr>
              <a:lnSpc>
                <a:spcPct val="150000"/>
              </a:lnSpc>
            </a:pP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This by itself is not much useful in determining the therapeutic action of the drug.</a:t>
            </a:r>
            <a:endParaRPr dirty="0" sz="3600"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3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p>
            <a:pPr>
              <a:lnSpc>
                <a:spcPct val="110000"/>
              </a:lnSpc>
            </a:pP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The information collected through provings, toxicological data and experimental data constitute the complete and true Materia Medica.</a:t>
            </a:r>
          </a:p>
          <a:p>
            <a:pPr>
              <a:lnSpc>
                <a:spcPct val="110000"/>
              </a:lnSpc>
            </a:pP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The sum total effect of the drug is pharmacodynamics</a:t>
            </a:r>
            <a:endParaRPr dirty="0" sz="3600"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dirty="0" sz="3600" lang="en-US" u="sng" smtClean="0">
                <a:latin typeface="Times New Roman" pitchFamily="18" charset="0"/>
                <a:cs typeface="Times New Roman" pitchFamily="18" charset="0"/>
              </a:rPr>
              <a:t>DRUG ACTION</a:t>
            </a:r>
          </a:p>
        </p:txBody>
      </p:sp>
      <p:sp>
        <p:nvSpPr>
          <p:cNvPr id="1048635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p>
            <a:pPr>
              <a:lnSpc>
                <a:spcPct val="150000"/>
              </a:lnSpc>
            </a:pP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 Drug action is the sum-total of the action imparted on an individual living human being and the sum-total of the reaction that it can induce in the vital force for the same.</a:t>
            </a:r>
          </a:p>
          <a:p>
            <a:pPr>
              <a:buNone/>
            </a:pP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</p:spTree>
  </p:cSld>
  <p:clrMapOvr>
    <a:masterClrMapping/>
  </p:clrMapOvr>
  <p:timing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37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p>
            <a:pPr>
              <a:lnSpc>
                <a:spcPct val="150000"/>
              </a:lnSpc>
            </a:pP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Drug action depends upon dose and the general receptive capacity of the body mechanism</a:t>
            </a:r>
            <a:endParaRPr dirty="0" sz="3600"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sz="3600" lang="en-US" u="sng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  <a:endParaRPr dirty="0" sz="3600" lang="en-US" u="sng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02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p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3600" lang="en-US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SOURCES FOR RECORDING </a:t>
            </a:r>
            <a:r>
              <a:rPr dirty="0" sz="3600" lang="en-US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     DRUG ACTIONS</a:t>
            </a:r>
          </a:p>
          <a:p>
            <a:r>
              <a:rPr dirty="0" sz="3600" lang="en-US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3600" lang="en-US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TYPES OF DRUG </a:t>
            </a:r>
            <a:r>
              <a:rPr dirty="0" sz="3600" lang="en-US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ACTIONS</a:t>
            </a:r>
          </a:p>
          <a:p>
            <a:r>
              <a:rPr dirty="0" sz="3600" lang="en-US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DIFFERENCE   BETWEEN  NATURAL AND  ARTIFICIAL  DISEASES</a:t>
            </a:r>
            <a:endParaRPr dirty="0" sz="3600" lang="en-US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dirty="0" sz="3600" lang="en-US" u="sng" smtClean="0">
                <a:latin typeface="Times New Roman" pitchFamily="18" charset="0"/>
                <a:cs typeface="Times New Roman" pitchFamily="18" charset="0"/>
              </a:rPr>
              <a:t>Principle of drug action:</a:t>
            </a:r>
          </a:p>
        </p:txBody>
      </p:sp>
      <p:sp>
        <p:nvSpPr>
          <p:cNvPr id="1048639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7222" lnSpcReduction="20000"/>
          </a:bodyPr>
          <a:p>
            <a:pPr indent="-742950" marL="742950">
              <a:lnSpc>
                <a:spcPct val="150000"/>
              </a:lnSpc>
              <a:buFont typeface="+mj-lt"/>
              <a:buAutoNum type="arabicPeriod"/>
            </a:pP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Drug may stimulate or depress the function.</a:t>
            </a:r>
          </a:p>
          <a:p>
            <a:pPr indent="-742950" marL="742950">
              <a:lnSpc>
                <a:spcPct val="150000"/>
              </a:lnSpc>
              <a:buFont typeface="+mj-lt"/>
              <a:buAutoNum type="arabicPeriod"/>
            </a:pP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Pharmacological agents may replace the secretion absent or present in insufficient quantity in man</a:t>
            </a:r>
            <a:endParaRPr dirty="0" sz="3600"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41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p>
            <a:pPr>
              <a:lnSpc>
                <a:spcPct val="150000"/>
              </a:lnSpc>
              <a:buNone/>
            </a:pP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3. Drugs may alternate or kill the invading   organism(e.g.  bacteria, virus or fungus),  thus affecting the process of cure</a:t>
            </a:r>
            <a:endParaRPr dirty="0" sz="3600"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dirty="0" sz="3600" lang="en-US" u="sng" smtClean="0">
                <a:latin typeface="Times New Roman" pitchFamily="18" charset="0"/>
                <a:cs typeface="Times New Roman" pitchFamily="18" charset="0"/>
              </a:rPr>
              <a:t>Drug-action on Healthy human beings</a:t>
            </a:r>
            <a:endParaRPr dirty="0" sz="3600" lang="en-US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4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p>
            <a:pPr>
              <a:buNone/>
            </a:pP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Drug has threefold action on human beings:</a:t>
            </a:r>
          </a:p>
          <a:p>
            <a:pPr>
              <a:buNone/>
            </a:pP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1. Chemical action</a:t>
            </a:r>
          </a:p>
          <a:p>
            <a:pPr>
              <a:buNone/>
            </a:pP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2. Mechanical action</a:t>
            </a:r>
          </a:p>
          <a:p>
            <a:pPr>
              <a:buNone/>
            </a:pP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3. Dynamic action</a:t>
            </a:r>
          </a:p>
        </p:txBody>
      </p:sp>
    </p:spTree>
  </p:cSld>
  <p:clrMapOvr>
    <a:masterClrMapping/>
  </p:clrMapOvr>
  <p:timing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45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p>
            <a:pPr indent="-742950" marL="742950">
              <a:lnSpc>
                <a:spcPct val="150000"/>
              </a:lnSpc>
              <a:buFont typeface="+mj-lt"/>
              <a:buAutoNum type="arabicPeriod"/>
            </a:pPr>
            <a:r>
              <a:rPr b="1" dirty="0" sz="3600" lang="en-US" smtClean="0">
                <a:latin typeface="Times New Roman" pitchFamily="18" charset="0"/>
                <a:cs typeface="Times New Roman" pitchFamily="18" charset="0"/>
              </a:rPr>
              <a:t>Chemical action</a:t>
            </a: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: Depending on the chemical affinity which exists between drug and body tissue .</a:t>
            </a:r>
          </a:p>
          <a:p>
            <a:pPr indent="-742950" marL="742950">
              <a:lnSpc>
                <a:spcPct val="150000"/>
              </a:lnSpc>
              <a:buNone/>
            </a:pP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      This is independent of the vitality</a:t>
            </a:r>
          </a:p>
        </p:txBody>
      </p:sp>
    </p:spTree>
  </p:cSld>
  <p:clrMapOvr>
    <a:masterClrMapping/>
  </p:clrMapOvr>
  <p:timing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47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p>
            <a:pPr>
              <a:lnSpc>
                <a:spcPct val="150000"/>
              </a:lnSpc>
              <a:buNone/>
            </a:pP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   Ex: Strong nitric acid when coming in contact with skin will produce a considerable burning and sloughing of it .</a:t>
            </a:r>
            <a:endParaRPr dirty="0" sz="3600"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Content Placeholder 2"/>
          <p:cNvSpPr>
            <a:spLocks noGrp="1"/>
          </p:cNvSpPr>
          <p:nvPr>
            <p:ph idx="4294967295"/>
          </p:nvPr>
        </p:nvSpPr>
        <p:spPr>
          <a:xfrm>
            <a:off x="0" y="609600"/>
            <a:ext cx="7924800" cy="6019800"/>
          </a:xfrm>
        </p:spPr>
        <p:txBody>
          <a:bodyPr>
            <a:normAutofit fontScale="97222" lnSpcReduction="20000"/>
          </a:bodyPr>
          <a:p>
            <a:pPr>
              <a:lnSpc>
                <a:spcPct val="150000"/>
              </a:lnSpc>
              <a:buNone/>
            </a:pP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b="1" dirty="0" sz="3600" lang="en-US" smtClean="0">
                <a:latin typeface="Times New Roman" pitchFamily="18" charset="0"/>
                <a:cs typeface="Times New Roman" pitchFamily="18" charset="0"/>
              </a:rPr>
              <a:t>Mechanical action</a:t>
            </a: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: This is exhibited by the effort of the body to throw away the offending substance . </a:t>
            </a:r>
          </a:p>
          <a:p>
            <a:pPr>
              <a:lnSpc>
                <a:spcPct val="150000"/>
              </a:lnSpc>
              <a:buNone/>
            </a:pP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   Ex: Due to mechanical action of Ipecacuanha , the offending substance is thrown away by vomiting from stomach.</a:t>
            </a:r>
          </a:p>
          <a:p>
            <a:pPr>
              <a:lnSpc>
                <a:spcPct val="150000"/>
              </a:lnSpc>
              <a:buNone/>
            </a:pPr>
            <a:endParaRPr dirty="0" sz="3600"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50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p>
            <a:pPr>
              <a:lnSpc>
                <a:spcPct val="150000"/>
              </a:lnSpc>
              <a:buNone/>
            </a:pP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b="1" dirty="0" sz="3600" lang="en-US" smtClean="0">
                <a:latin typeface="Times New Roman" pitchFamily="18" charset="0"/>
                <a:cs typeface="Times New Roman" pitchFamily="18" charset="0"/>
              </a:rPr>
              <a:t>Dynamic action</a:t>
            </a: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: Dynamic actions are those actions whose technical know how is not explained but effects are perceived. This actions are observed by their effects.</a:t>
            </a:r>
          </a:p>
        </p:txBody>
      </p:sp>
    </p:spTree>
  </p:cSld>
  <p:clrMapOvr>
    <a:masterClrMapping/>
  </p:clrMapOvr>
  <p:timing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dirty="0" sz="3600" lang="en-US" u="sng" smtClean="0">
                <a:latin typeface="Times New Roman" pitchFamily="18" charset="0"/>
                <a:cs typeface="Times New Roman" pitchFamily="18" charset="0"/>
              </a:rPr>
              <a:t>These dynamic effects may be:</a:t>
            </a:r>
            <a:br>
              <a:rPr dirty="0" sz="3600" lang="en-US" u="sng" smtClean="0">
                <a:latin typeface="Times New Roman" pitchFamily="18" charset="0"/>
                <a:cs typeface="Times New Roman" pitchFamily="18" charset="0"/>
              </a:rPr>
            </a:br>
            <a:endParaRPr dirty="0" sz="3600" lang="en-US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52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p>
            <a:pPr>
              <a:lnSpc>
                <a:spcPct val="150000"/>
              </a:lnSpc>
              <a:buNone/>
            </a:pP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1. Generic - common to all the members of</a:t>
            </a:r>
          </a:p>
          <a:p>
            <a:pPr>
              <a:lnSpc>
                <a:spcPct val="150000"/>
              </a:lnSpc>
              <a:buNone/>
            </a:pP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a certain class of drug.</a:t>
            </a:r>
          </a:p>
          <a:p>
            <a:pPr>
              <a:lnSpc>
                <a:spcPct val="150000"/>
              </a:lnSpc>
              <a:buNone/>
            </a:pPr>
            <a:r>
              <a:rPr dirty="0" sz="3600" lang="en-US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 : vomiting, </a:t>
            </a:r>
            <a:r>
              <a:rPr dirty="0" sz="3600" lang="en-US" err="1" smtClean="0">
                <a:latin typeface="Times New Roman" pitchFamily="18" charset="0"/>
                <a:cs typeface="Times New Roman" pitchFamily="18" charset="0"/>
              </a:rPr>
              <a:t>diarhoea</a:t>
            </a: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, etc may be</a:t>
            </a:r>
          </a:p>
          <a:p>
            <a:pPr>
              <a:lnSpc>
                <a:spcPct val="150000"/>
              </a:lnSpc>
              <a:buNone/>
            </a:pP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generally produced by many remedies.</a:t>
            </a:r>
          </a:p>
        </p:txBody>
      </p:sp>
    </p:spTree>
  </p:cSld>
  <p:clrMapOvr>
    <a:masterClrMapping/>
  </p:clrMapOvr>
  <p:timing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54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1667" lnSpcReduction="10000"/>
          </a:bodyPr>
          <a:p>
            <a:pPr>
              <a:lnSpc>
                <a:spcPct val="150000"/>
              </a:lnSpc>
              <a:buNone/>
            </a:pPr>
            <a:r>
              <a:rPr dirty="0" sz="3900" lang="en-US" smtClean="0">
                <a:latin typeface="Times New Roman" pitchFamily="18" charset="0"/>
                <a:cs typeface="Times New Roman" pitchFamily="18" charset="0"/>
              </a:rPr>
              <a:t>2. Specific – related to particulars. It mainly depends upon the susceptibility of patient, dose and also condition of application.</a:t>
            </a:r>
          </a:p>
          <a:p>
            <a:pPr>
              <a:buNone/>
            </a:pP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   E.g. : PQRS symptoms, where symptoms</a:t>
            </a:r>
          </a:p>
          <a:p>
            <a:pPr>
              <a:buNone/>
            </a:pP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           are peculiar to a specific remedy.</a:t>
            </a:r>
          </a:p>
          <a:p>
            <a:pPr>
              <a:buNone/>
            </a:pPr>
            <a:endParaRPr dirty="0" sz="3600"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5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fontScale="96552" lnSpcReduction="20000"/>
          </a:bodyPr>
          <a:p>
            <a:pPr>
              <a:lnSpc>
                <a:spcPct val="150000"/>
              </a:lnSpc>
            </a:pPr>
            <a:r>
              <a:rPr dirty="0" sz="3900" lang="en-US" smtClean="0">
                <a:latin typeface="Times New Roman" pitchFamily="18" charset="0"/>
                <a:cs typeface="Times New Roman" pitchFamily="18" charset="0"/>
              </a:rPr>
              <a:t>Hahnemann has recognized these actions by primary and secondary action.</a:t>
            </a:r>
          </a:p>
          <a:p>
            <a:pPr>
              <a:lnSpc>
                <a:spcPct val="150000"/>
              </a:lnSpc>
            </a:pPr>
            <a:r>
              <a:rPr dirty="0" sz="3900" lang="en-US" smtClean="0">
                <a:latin typeface="Times New Roman" pitchFamily="18" charset="0"/>
                <a:cs typeface="Times New Roman" pitchFamily="18" charset="0"/>
              </a:rPr>
              <a:t>The chemical and mechanical action of drug belongs to primary action and dynamic action belongs to secondary action</a:t>
            </a:r>
          </a:p>
          <a:p>
            <a:pPr>
              <a:buNone/>
            </a:pPr>
            <a:endParaRPr dirty="0" lang="en-US"/>
          </a:p>
        </p:txBody>
      </p:sp>
    </p:spTree>
  </p:cSld>
  <p:clrMapOvr>
    <a:masterClrMapping/>
  </p:clrMapOvr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53" name="Picture 2" descr="D:\Downloads\phar.jpg"/>
          <p:cNvPicPr>
            <a:picLocks noChangeAspect="1" noGrp="1" noChangeArrowheads="1"/>
          </p:cNvPicPr>
          <p:nvPr>
            <p:ph sz="quarter"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/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dirty="0" lang="en-US" smtClean="0"/>
              <a:t> </a:t>
            </a:r>
            <a:r>
              <a:rPr dirty="0" sz="4000"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Primary Action : (§ 63)</a:t>
            </a:r>
            <a:br>
              <a:rPr dirty="0" sz="4000"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dirty="0" sz="4000"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58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7222" lnSpcReduction="20000"/>
          </a:bodyPr>
          <a:p>
            <a:pPr>
              <a:buNone/>
            </a:pPr>
            <a:r>
              <a:rPr dirty="0" sz="3600"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Every medicine, deranges the vital force,</a:t>
            </a:r>
          </a:p>
          <a:p>
            <a:pPr>
              <a:buNone/>
            </a:pPr>
            <a:r>
              <a:rPr dirty="0" sz="3600"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causes a certain alteration in the</a:t>
            </a:r>
          </a:p>
          <a:p>
            <a:pPr>
              <a:buNone/>
            </a:pPr>
            <a:r>
              <a:rPr dirty="0" sz="3600"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health of the individual for a longer or a</a:t>
            </a:r>
          </a:p>
          <a:p>
            <a:pPr>
              <a:buNone/>
            </a:pPr>
            <a:r>
              <a:rPr dirty="0" sz="3600"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shorter period.</a:t>
            </a:r>
          </a:p>
          <a:p>
            <a:pPr>
              <a:buNone/>
            </a:pPr>
            <a:r>
              <a:rPr dirty="0" sz="3600"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This is termed primary action.</a:t>
            </a:r>
          </a:p>
          <a:p>
            <a:pPr>
              <a:buNone/>
            </a:pPr>
            <a:r>
              <a:rPr dirty="0" sz="3600"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dirty="0" sz="3600"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dirty="0" sz="3600"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Secondary action: (§ 64)</a:t>
            </a:r>
            <a:br>
              <a:rPr dirty="0" sz="3600"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dirty="0" sz="3600"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60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8889" lnSpcReduction="10000"/>
          </a:bodyPr>
          <a:p>
            <a:pPr>
              <a:lnSpc>
                <a:spcPct val="150000"/>
              </a:lnSpc>
              <a:buNone/>
            </a:pPr>
            <a:r>
              <a:rPr dirty="0" sz="3600"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the primary action, the vital force</a:t>
            </a:r>
          </a:p>
          <a:p>
            <a:pPr>
              <a:lnSpc>
                <a:spcPct val="150000"/>
              </a:lnSpc>
              <a:buNone/>
            </a:pPr>
            <a:r>
              <a:rPr dirty="0" sz="3600"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endeavours to oppose its own energy.</a:t>
            </a:r>
          </a:p>
          <a:p>
            <a:pPr>
              <a:lnSpc>
                <a:spcPct val="150000"/>
              </a:lnSpc>
              <a:buNone/>
            </a:pPr>
            <a:r>
              <a:rPr dirty="0" sz="3600"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This resistant action is an automatic action</a:t>
            </a:r>
          </a:p>
          <a:p>
            <a:pPr>
              <a:lnSpc>
                <a:spcPct val="150000"/>
              </a:lnSpc>
              <a:buNone/>
            </a:pPr>
            <a:r>
              <a:rPr dirty="0" sz="3600"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the life preserving power, and is termed</a:t>
            </a:r>
          </a:p>
          <a:p>
            <a:pPr>
              <a:lnSpc>
                <a:spcPct val="150000"/>
              </a:lnSpc>
              <a:buNone/>
            </a:pPr>
            <a:r>
              <a:rPr dirty="0" sz="3600"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secondary action.</a:t>
            </a:r>
          </a:p>
          <a:p>
            <a:pPr>
              <a:buNone/>
            </a:pPr>
            <a:endParaRPr dirty="0" sz="3600"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1"/>
          <p:cNvSpPr>
            <a:spLocks noGrp="1"/>
          </p:cNvSpPr>
          <p:nvPr>
            <p:ph type="title"/>
          </p:nvPr>
        </p:nvSpPr>
        <p:spPr>
          <a:xfrm>
            <a:off x="612648" y="689356"/>
            <a:ext cx="8153400" cy="529844"/>
          </a:xfrm>
        </p:spPr>
        <p:txBody>
          <a:bodyPr>
            <a:noAutofit/>
          </a:bodyPr>
          <a:p>
            <a:r>
              <a:rPr dirty="0" sz="3600"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E.g. of secondary action</a:t>
            </a:r>
            <a:br>
              <a:rPr dirty="0" sz="3600"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dirty="0" sz="3600" lang="en-US">
              <a:solidFill>
                <a:srgbClr val="FF0000"/>
              </a:solidFill>
            </a:endParaRPr>
          </a:p>
        </p:txBody>
      </p:sp>
      <p:sp>
        <p:nvSpPr>
          <p:cNvPr id="104866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11584"/>
            <a:ext cx="8229600" cy="5041616"/>
          </a:xfrm>
        </p:spPr>
        <p:txBody>
          <a:bodyPr>
            <a:noAutofit/>
          </a:bodyPr>
          <a:p>
            <a:pPr>
              <a:lnSpc>
                <a:spcPct val="120000"/>
              </a:lnSpc>
              <a:buNone/>
            </a:pPr>
            <a:r>
              <a:rPr dirty="0" sz="3600"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hand bathed in hot water is at first</a:t>
            </a:r>
          </a:p>
          <a:p>
            <a:pPr>
              <a:lnSpc>
                <a:spcPct val="120000"/>
              </a:lnSpc>
              <a:buNone/>
            </a:pPr>
            <a:r>
              <a:rPr dirty="0" sz="3600"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much warmer than the other hand that</a:t>
            </a:r>
          </a:p>
          <a:p>
            <a:pPr>
              <a:lnSpc>
                <a:spcPct val="120000"/>
              </a:lnSpc>
              <a:buNone/>
            </a:pPr>
            <a:r>
              <a:rPr dirty="0" sz="3600"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has not been bathed (primary action) ,</a:t>
            </a:r>
          </a:p>
          <a:p>
            <a:pPr>
              <a:lnSpc>
                <a:spcPct val="120000"/>
              </a:lnSpc>
              <a:buNone/>
            </a:pPr>
            <a:r>
              <a:rPr dirty="0" sz="3600"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but when it is withdrawn from the hot</a:t>
            </a:r>
          </a:p>
          <a:p>
            <a:pPr>
              <a:lnSpc>
                <a:spcPct val="120000"/>
              </a:lnSpc>
              <a:buNone/>
            </a:pPr>
            <a:r>
              <a:rPr dirty="0" sz="3600"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water and again thoroughly dried, it</a:t>
            </a:r>
          </a:p>
          <a:p>
            <a:pPr>
              <a:lnSpc>
                <a:spcPct val="120000"/>
              </a:lnSpc>
              <a:buNone/>
            </a:pPr>
            <a:r>
              <a:rPr dirty="0" sz="3600"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becomes in short time cold, much</a:t>
            </a:r>
          </a:p>
          <a:p>
            <a:pPr>
              <a:lnSpc>
                <a:spcPct val="120000"/>
              </a:lnSpc>
              <a:buNone/>
            </a:pPr>
            <a:r>
              <a:rPr dirty="0" sz="3600"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colder than the other hand</a:t>
            </a:r>
            <a:endParaRPr dirty="0" sz="3600"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There are 2 types of secondary action.</a:t>
            </a:r>
            <a:br>
              <a:rPr dirty="0" sz="3600" lang="en-US" smtClean="0">
                <a:latin typeface="Times New Roman" pitchFamily="18" charset="0"/>
                <a:cs typeface="Times New Roman" pitchFamily="18" charset="0"/>
              </a:rPr>
            </a:br>
            <a:endParaRPr dirty="0" sz="3600"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6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06963"/>
          </a:xfrm>
        </p:spPr>
        <p:txBody>
          <a:bodyPr>
            <a:noAutofit/>
          </a:bodyPr>
          <a:p>
            <a:pPr>
              <a:lnSpc>
                <a:spcPct val="150000"/>
              </a:lnSpc>
              <a:buNone/>
            </a:pP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  a) Secondary counter action- when an exact opposite condition of primary action is possible – the vital force reacts equally and opposite to primary action. Here the principle is contraria contraris curantur (opposite cures opposite).</a:t>
            </a:r>
          </a:p>
        </p:txBody>
      </p:sp>
    </p:spTree>
  </p:cSld>
  <p:clrMapOvr>
    <a:masterClrMapping/>
  </p:clrMapOvr>
  <p:timing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66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p>
            <a:pPr>
              <a:lnSpc>
                <a:spcPct val="150000"/>
              </a:lnSpc>
              <a:buNone/>
            </a:pP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  E.g. In order to stop a diarrhea, a medicine capable of  inducing constipation is given.</a:t>
            </a:r>
          </a:p>
          <a:p>
            <a:pPr>
              <a:lnSpc>
                <a:spcPct val="150000"/>
              </a:lnSpc>
              <a:buNone/>
            </a:pP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buNone/>
            </a:pPr>
            <a:endParaRPr dirty="0" sz="3600"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Content Placeholder 2"/>
          <p:cNvSpPr>
            <a:spLocks noGrp="1"/>
          </p:cNvSpPr>
          <p:nvPr>
            <p:ph idx="4294967295"/>
          </p:nvPr>
        </p:nvSpPr>
        <p:spPr>
          <a:xfrm>
            <a:off x="0" y="381000"/>
            <a:ext cx="8077200" cy="5745163"/>
          </a:xfrm>
        </p:spPr>
        <p:txBody>
          <a:bodyPr>
            <a:noAutofit/>
          </a:bodyPr>
          <a:p>
            <a:pPr>
              <a:lnSpc>
                <a:spcPct val="150000"/>
              </a:lnSpc>
              <a:buNone/>
            </a:pP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 b)Secondary curative action – when an exact opposite condition of primary action is not possible – the vital force now in differentiates itself and employs its increased energy to extinct the medicinal disease, which gradually decreases and ultimately regains health. </a:t>
            </a:r>
            <a:endParaRPr dirty="0" sz="3600"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Content Placeholder 2"/>
          <p:cNvSpPr>
            <a:spLocks noGrp="1"/>
          </p:cNvSpPr>
          <p:nvPr>
            <p:ph idx="4294967295"/>
          </p:nvPr>
        </p:nvSpPr>
        <p:spPr>
          <a:xfrm>
            <a:off x="609600" y="838200"/>
            <a:ext cx="8153400" cy="5287963"/>
          </a:xfrm>
        </p:spPr>
        <p:txBody>
          <a:bodyPr>
            <a:normAutofit/>
          </a:bodyPr>
          <a:p>
            <a:pPr>
              <a:lnSpc>
                <a:spcPct val="150000"/>
              </a:lnSpc>
              <a:buNone/>
            </a:pP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  It depends upon principle of </a:t>
            </a:r>
            <a:r>
              <a:rPr dirty="0" sz="3600" i="1" lang="en-US" smtClean="0">
                <a:latin typeface="Times New Roman" pitchFamily="18" charset="0"/>
                <a:cs typeface="Times New Roman" pitchFamily="18" charset="0"/>
              </a:rPr>
              <a:t>‘</a:t>
            </a:r>
            <a:r>
              <a:rPr dirty="0" sz="3600" i="1" lang="en-US" err="1" smtClean="0">
                <a:latin typeface="Times New Roman" pitchFamily="18" charset="0"/>
                <a:cs typeface="Times New Roman" pitchFamily="18" charset="0"/>
              </a:rPr>
              <a:t>similia</a:t>
            </a:r>
            <a:r>
              <a:rPr dirty="0" sz="3600" i="1"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3600" i="1" lang="en-US" err="1" smtClean="0">
                <a:latin typeface="Times New Roman" pitchFamily="18" charset="0"/>
                <a:cs typeface="Times New Roman" pitchFamily="18" charset="0"/>
              </a:rPr>
              <a:t>similibus</a:t>
            </a:r>
            <a:r>
              <a:rPr dirty="0" sz="3600" i="1"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3600" i="1" lang="en-US" err="1" smtClean="0">
                <a:latin typeface="Times New Roman" pitchFamily="18" charset="0"/>
                <a:cs typeface="Times New Roman" pitchFamily="18" charset="0"/>
              </a:rPr>
              <a:t>curantur</a:t>
            </a: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’-like cures like</a:t>
            </a:r>
            <a:endParaRPr dirty="0" sz="3600"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The following facts are observed :</a:t>
            </a:r>
            <a:endParaRPr dirty="0" sz="3600"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7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p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After primary action of medicine that produces in large doses a great change in health of a healthy person , exact opposite is produced in secondary action by vital force.</a:t>
            </a:r>
            <a:endParaRPr dirty="0" sz="3600"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75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7222" lnSpcReduction="20000"/>
          </a:bodyPr>
          <a:p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Drugs administered in moderate doses:</a:t>
            </a:r>
          </a:p>
          <a:p>
            <a:pPr>
              <a:buNone/>
            </a:pP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   Rarely produce secondary action , they only produce primary action with the exceptions in cases of ‘Narcotic Drugs’. </a:t>
            </a:r>
          </a:p>
          <a:p>
            <a:pPr>
              <a:buNone/>
            </a:pP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  In moderate doses even narcotic drugs produce secondary action (Aph113)</a:t>
            </a:r>
            <a:endParaRPr dirty="0" sz="3600"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77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7222" lnSpcReduction="20000"/>
          </a:bodyPr>
          <a:p>
            <a:pPr>
              <a:buNone/>
            </a:pP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Drugs administered in infinitesimal doses:</a:t>
            </a:r>
          </a:p>
          <a:p>
            <a:pPr>
              <a:buNone/>
            </a:pP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Never produce secondary action except in </a:t>
            </a:r>
            <a:r>
              <a:rPr dirty="0" sz="3600" lang="en-US" err="1" smtClean="0">
                <a:latin typeface="Times New Roman" pitchFamily="18" charset="0"/>
                <a:cs typeface="Times New Roman" pitchFamily="18" charset="0"/>
              </a:rPr>
              <a:t>idio-syncratic</a:t>
            </a: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 persons</a:t>
            </a:r>
          </a:p>
          <a:p>
            <a:pPr>
              <a:buNone/>
            </a:pP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dirty="0" sz="3600" lang="en-US" err="1" smtClean="0">
                <a:latin typeface="Times New Roman" pitchFamily="18" charset="0"/>
                <a:cs typeface="Times New Roman" pitchFamily="18" charset="0"/>
              </a:rPr>
              <a:t>Aph</a:t>
            </a: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 116 , we know the symptoms produced by medicine varies:</a:t>
            </a:r>
          </a:p>
          <a:p>
            <a:pPr>
              <a:buNone/>
            </a:pP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a) Some symptoms produced more frequently in many individuals</a:t>
            </a:r>
            <a:endParaRPr dirty="0" sz="3600"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dirty="0" sz="3600" lang="en-US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PHARMACODYNAMICS</a:t>
            </a:r>
            <a:endParaRPr dirty="0" sz="3600" lang="en-US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05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p>
            <a:pPr>
              <a:lnSpc>
                <a:spcPct val="150000"/>
              </a:lnSpc>
              <a:buNone/>
            </a:pPr>
            <a:r>
              <a:rPr dirty="0" sz="3600" lang="en-US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Pharmacodynamics </a:t>
            </a:r>
            <a:r>
              <a:rPr dirty="0" sz="3600" lang="en-US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dirty="0" sz="3600" lang="en-US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study of drug effects , and attempts to elucidate the complete action-effect sequence and the dose-effect relationship.</a:t>
            </a:r>
          </a:p>
        </p:txBody>
      </p:sp>
    </p:spTree>
  </p:cSld>
  <p:clrMapOvr>
    <a:masterClrMapping/>
  </p:clrMapOvr>
  <p:timing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79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p>
            <a:pPr>
              <a:lnSpc>
                <a:spcPct val="150000"/>
              </a:lnSpc>
              <a:buNone/>
            </a:pP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 b) Others, more rarely or in few persons</a:t>
            </a:r>
          </a:p>
          <a:p>
            <a:pPr>
              <a:lnSpc>
                <a:spcPct val="150000"/>
              </a:lnSpc>
              <a:buNone/>
            </a:pP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 c) Some only in very few healthy bodies .  To the latter category being the so called </a:t>
            </a:r>
            <a:r>
              <a:rPr dirty="0" sz="3600" lang="en-US" err="1" smtClean="0">
                <a:latin typeface="Times New Roman" pitchFamily="18" charset="0"/>
                <a:cs typeface="Times New Roman" pitchFamily="18" charset="0"/>
              </a:rPr>
              <a:t>idiosyncracies</a:t>
            </a:r>
            <a:endParaRPr dirty="0" sz="3600"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Title 6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3124200"/>
          </a:xfrm>
        </p:spPr>
        <p:txBody>
          <a:bodyPr/>
          <a:p>
            <a:r>
              <a:rPr dirty="0" sz="3600" lang="en-US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NATURAL DISEASE AND ARTIFICIAL DISEASE</a:t>
            </a:r>
            <a:r>
              <a:rPr dirty="0" lang="en-US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dirty="0" lang="en-US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dirty="0" lang="en-US" u="sng">
              <a:solidFill>
                <a:srgbClr val="FF0000"/>
              </a:solidFill>
            </a:endParaRPr>
          </a:p>
        </p:txBody>
      </p:sp>
    </p:spTree>
  </p:cSld>
  <p:clrMapOvr>
    <a:masterClrMapping/>
  </p:clrMapOvr>
  <p:timing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Title 1"/>
          <p:cNvSpPr>
            <a:spLocks noGrp="1"/>
          </p:cNvSpPr>
          <p:nvPr>
            <p:ph type="title" idx="4294967295"/>
          </p:nvPr>
        </p:nvSpPr>
        <p:spPr>
          <a:xfrm>
            <a:off x="554651" y="457200"/>
            <a:ext cx="7674949" cy="1828800"/>
          </a:xfrm>
        </p:spPr>
        <p:txBody>
          <a:bodyPr>
            <a:noAutofit/>
          </a:bodyPr>
          <a:p>
            <a:r>
              <a:rPr dirty="0" sz="3600" lang="en-US" u="sng" smtClean="0">
                <a:latin typeface="Times New Roman" pitchFamily="18" charset="0"/>
                <a:cs typeface="Times New Roman" pitchFamily="18" charset="0"/>
              </a:rPr>
              <a:t>NATURAL DISEASE</a:t>
            </a:r>
            <a:br>
              <a:rPr dirty="0" sz="3600" lang="en-US" u="sng" smtClean="0">
                <a:latin typeface="Times New Roman" pitchFamily="18" charset="0"/>
                <a:cs typeface="Times New Roman" pitchFamily="18" charset="0"/>
              </a:rPr>
            </a:b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dirty="0" sz="3600" lang="en-US" u="sng" smtClean="0">
                <a:latin typeface="Times New Roman" pitchFamily="18" charset="0"/>
                <a:cs typeface="Times New Roman" pitchFamily="18" charset="0"/>
              </a:rPr>
              <a:t>Aph 73, 78,30-50)</a:t>
            </a:r>
            <a:br>
              <a:rPr dirty="0" sz="3600" lang="en-US" u="sng" smtClean="0">
                <a:latin typeface="Times New Roman" pitchFamily="18" charset="0"/>
                <a:cs typeface="Times New Roman" pitchFamily="18" charset="0"/>
              </a:rPr>
            </a:br>
            <a:endParaRPr dirty="0" sz="3600" lang="en-US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86" name="Content Placeholder 2"/>
          <p:cNvSpPr>
            <a:spLocks noGrp="1"/>
          </p:cNvSpPr>
          <p:nvPr>
            <p:ph idx="4294967295"/>
          </p:nvPr>
        </p:nvSpPr>
        <p:spPr>
          <a:xfrm>
            <a:off x="0" y="2362200"/>
            <a:ext cx="8382000" cy="3763963"/>
          </a:xfrm>
        </p:spPr>
        <p:txBody>
          <a:bodyPr>
            <a:normAutofit/>
          </a:bodyPr>
          <a:p>
            <a:pPr>
              <a:lnSpc>
                <a:spcPct val="150000"/>
              </a:lnSpc>
              <a:buNone/>
            </a:pPr>
            <a:r>
              <a:rPr dirty="0" sz="3600" i="1" lang="en-US" smtClean="0">
                <a:latin typeface="Times New Roman" pitchFamily="18" charset="0"/>
                <a:cs typeface="Times New Roman" pitchFamily="18" charset="0"/>
              </a:rPr>
              <a:t>  A natural disease or proper or true disease is a miasmatic disease.</a:t>
            </a:r>
          </a:p>
        </p:txBody>
      </p:sp>
    </p:spTree>
  </p:cSld>
  <p:clrMapOvr>
    <a:masterClrMapping/>
  </p:clrMapOvr>
  <p:timing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For precision-</a:t>
            </a:r>
            <a:br>
              <a:rPr dirty="0" sz="3600" lang="en-US" smtClean="0">
                <a:latin typeface="Times New Roman" pitchFamily="18" charset="0"/>
                <a:cs typeface="Times New Roman" pitchFamily="18" charset="0"/>
              </a:rPr>
            </a:br>
            <a:endParaRPr dirty="0" sz="3600"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88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p>
            <a:pPr>
              <a:lnSpc>
                <a:spcPct val="150000"/>
              </a:lnSpc>
              <a:buNone/>
            </a:pP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   All acute specific infectious diseases and Syphilis , Sycosis ( Gonorrhea) and Psoric group of diseases ( Itch , Scabies , Leprosy , Tuberculosis etc ) are natural or proper or true diseases</a:t>
            </a:r>
          </a:p>
          <a:p>
            <a:pPr>
              <a:buNone/>
            </a:pPr>
            <a:endParaRPr dirty="0" sz="3600"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>
            <a:normAutofit fontScale="90000"/>
          </a:bodyPr>
          <a:p>
            <a:r>
              <a:rPr dirty="0" sz="4000" lang="en-US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dirty="0" sz="4000" lang="en-US" smtClean="0">
                <a:latin typeface="Times New Roman" pitchFamily="18" charset="0"/>
                <a:cs typeface="Times New Roman" pitchFamily="18" charset="0"/>
              </a:rPr>
            </a:br>
            <a:r>
              <a:rPr dirty="0" sz="4000" lang="en-US" u="sng" smtClean="0">
                <a:latin typeface="Times New Roman" pitchFamily="18" charset="0"/>
                <a:cs typeface="Times New Roman" pitchFamily="18" charset="0"/>
              </a:rPr>
              <a:t> ARTFICIAL DISEASE </a:t>
            </a:r>
            <a:br>
              <a:rPr dirty="0" sz="4000" lang="en-US" u="sng" smtClean="0">
                <a:latin typeface="Times New Roman" pitchFamily="18" charset="0"/>
                <a:cs typeface="Times New Roman" pitchFamily="18" charset="0"/>
              </a:rPr>
            </a:br>
            <a:r>
              <a:rPr dirty="0" sz="4000" lang="en-US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dirty="0" sz="4000" lang="en-US" u="sng" smtClean="0">
                <a:latin typeface="Times New Roman" pitchFamily="18" charset="0"/>
                <a:cs typeface="Times New Roman" pitchFamily="18" charset="0"/>
              </a:rPr>
              <a:t>Aph 105-145 </a:t>
            </a:r>
            <a:r>
              <a:rPr dirty="0" sz="4000" lang="en-US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dirty="0" sz="4000" lang="en-US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dirty="0" sz="4000" lang="en-US" u="sng" smtClean="0">
                <a:latin typeface="Times New Roman" pitchFamily="18" charset="0"/>
                <a:cs typeface="Times New Roman" pitchFamily="18" charset="0"/>
              </a:rPr>
            </a:br>
            <a:r>
              <a:rPr dirty="0" sz="3600" lang="en-US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dirty="0" sz="3600" lang="en-US" u="sng" smtClean="0">
                <a:latin typeface="Times New Roman" pitchFamily="18" charset="0"/>
                <a:cs typeface="Times New Roman" pitchFamily="18" charset="0"/>
              </a:rPr>
            </a:br>
            <a:endParaRPr dirty="0" sz="3600" lang="en-US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90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8889" lnSpcReduction="20000"/>
          </a:bodyPr>
          <a:p>
            <a:pPr>
              <a:lnSpc>
                <a:spcPct val="150000"/>
              </a:lnSpc>
              <a:buNone/>
            </a:pP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dirty="0" sz="3900" lang="en-US" smtClean="0">
                <a:latin typeface="Times New Roman" pitchFamily="18" charset="0"/>
                <a:cs typeface="Times New Roman" pitchFamily="18" charset="0"/>
              </a:rPr>
              <a:t>Drug disease; any change (deviation of health) induced (produced) by a drug ; changes seen in the proving of drugs and in poisonings also in addictions ; primary action effects produced in the human beings.</a:t>
            </a:r>
            <a:endParaRPr dirty="0" sz="3900"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Title 1"/>
          <p:cNvSpPr>
            <a:spLocks noGrp="1"/>
          </p:cNvSpPr>
          <p:nvPr>
            <p:ph type="title" idx="4294967295"/>
          </p:nvPr>
        </p:nvSpPr>
        <p:spPr>
          <a:xfrm>
            <a:off x="685800" y="228600"/>
            <a:ext cx="7543800" cy="1524000"/>
          </a:xfrm>
        </p:spPr>
        <p:txBody>
          <a:bodyPr>
            <a:normAutofit/>
          </a:bodyPr>
          <a:p>
            <a:r>
              <a:rPr dirty="0" sz="3600" lang="en-US" u="sng" smtClean="0">
                <a:latin typeface="Times New Roman" pitchFamily="18" charset="0"/>
                <a:cs typeface="Times New Roman" pitchFamily="18" charset="0"/>
              </a:rPr>
              <a:t>ARTIFICIAL CHRONIC DISEASE</a:t>
            </a: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3600" lang="en-US" u="sng" smtClean="0">
                <a:latin typeface="Times New Roman" pitchFamily="18" charset="0"/>
                <a:cs typeface="Times New Roman" pitchFamily="18" charset="0"/>
              </a:rPr>
              <a:t>(Aph74,75,76,41)</a:t>
            </a:r>
            <a:endParaRPr dirty="0" sz="3600" lang="en-US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92" name="Content Placeholder 2"/>
          <p:cNvSpPr>
            <a:spLocks noGrp="1"/>
          </p:cNvSpPr>
          <p:nvPr>
            <p:ph idx="4294967295"/>
          </p:nvPr>
        </p:nvSpPr>
        <p:spPr>
          <a:xfrm>
            <a:off x="609600" y="1600200"/>
            <a:ext cx="7924800" cy="4525963"/>
          </a:xfrm>
        </p:spPr>
        <p:txBody>
          <a:bodyPr>
            <a:noAutofit/>
          </a:bodyPr>
          <a:p>
            <a:pPr>
              <a:lnSpc>
                <a:spcPct val="150000"/>
              </a:lnSpc>
              <a:buNone/>
            </a:pP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   Artificially produced diseased state of chronic nature ; a complicated disease- condition resulting from the admixture of the abuse of drugs and the disease for which the drugs are used .</a:t>
            </a:r>
            <a:endParaRPr dirty="0" sz="3600"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94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7222" lnSpcReduction="20000"/>
          </a:bodyPr>
          <a:p>
            <a:pPr>
              <a:lnSpc>
                <a:spcPct val="150000"/>
              </a:lnSpc>
              <a:buNone/>
            </a:pP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   Such disease conditions-</a:t>
            </a:r>
          </a:p>
          <a:p>
            <a:pPr>
              <a:lnSpc>
                <a:spcPct val="150000"/>
              </a:lnSpc>
              <a:buNone/>
            </a:pP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  “are of all chronic diseases the most deplorable , the most incurable”(Aph 74)</a:t>
            </a:r>
          </a:p>
          <a:p>
            <a:pPr>
              <a:lnSpc>
                <a:spcPct val="150000"/>
              </a:lnSpc>
              <a:buNone/>
            </a:pP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  “Such a disease should be remedied by vital force itself”(Aph 75)</a:t>
            </a:r>
          </a:p>
        </p:txBody>
      </p:sp>
    </p:spTree>
  </p:cSld>
  <p:clrMapOvr>
    <a:masterClrMapping/>
  </p:clrMapOvr>
  <p:timing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dirty="0" sz="3600" lang="en-US" u="sng" smtClean="0">
                <a:latin typeface="Times New Roman" pitchFamily="18" charset="0"/>
                <a:cs typeface="Times New Roman" pitchFamily="18" charset="0"/>
              </a:rPr>
              <a:t>SUMMARY</a:t>
            </a:r>
            <a:endParaRPr dirty="0" sz="3600" lang="en-US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96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p>
            <a:r>
              <a:rPr dirty="0" sz="3600" lang="en-US" smtClean="0"/>
              <a:t> </a:t>
            </a: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Sources Of Drug Action</a:t>
            </a:r>
          </a:p>
          <a:p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 Drug Action</a:t>
            </a:r>
          </a:p>
          <a:p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 Three Fold Action Of Drugs</a:t>
            </a:r>
          </a:p>
          <a:p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 Primary &amp; Secondary Action</a:t>
            </a:r>
          </a:p>
          <a:p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 Difference between natural and artificial  disease</a:t>
            </a:r>
          </a:p>
          <a:p>
            <a:pPr>
              <a:buNone/>
            </a:pPr>
            <a:endParaRPr dirty="0" sz="3600"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54" name="Picture 2" descr="D:\Downloads\Thankyou.png"/>
          <p:cNvPicPr>
            <a:picLocks noChangeAspect="1" noGrp="1" noChangeArrowheads="1"/>
          </p:cNvPicPr>
          <p:nvPr>
            <p:ph sz="quarter"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-24754" y="0"/>
            <a:ext cx="9168754" cy="6858000"/>
          </a:xfrm>
          <a:prstGeom prst="rect"/>
          <a:noFill/>
        </p:spPr>
      </p:pic>
    </p:spTree>
  </p:cSld>
  <p:clrMapOvr>
    <a:masterClrMapping/>
  </p:clrMapOvr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07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p>
            <a:pPr>
              <a:lnSpc>
                <a:spcPct val="150000"/>
              </a:lnSpc>
              <a:buNone/>
            </a:pPr>
            <a:r>
              <a:rPr dirty="0" sz="3600" lang="en-US" smtClean="0">
                <a:latin typeface="Times New Roman" pitchFamily="18" charset="0"/>
                <a:cs typeface="Times New Roman" pitchFamily="18" charset="0"/>
              </a:rPr>
              <a:t>   Modification of the effects of one drug by another drug and by other factors is also a part of pharmacodynamics</a:t>
            </a:r>
            <a:endParaRPr dirty="0" sz="3600"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Autofit/>
          </a:bodyPr>
          <a:p>
            <a:r>
              <a:rPr dirty="0" sz="3600" lang="en-US" smtClean="0">
                <a:solidFill>
                  <a:srgbClr val="000000"/>
                </a:solidFill>
                <a:latin typeface="Times New Roman" pitchFamily="18" charset="0"/>
              </a:rPr>
              <a:t>EXAMINATION  OF  THE  OLDER </a:t>
            </a:r>
            <a:br>
              <a:rPr dirty="0" sz="3600" lang="en-US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dirty="0" sz="3600" lang="en-US" smtClean="0">
                <a:solidFill>
                  <a:srgbClr val="000000"/>
                </a:solidFill>
                <a:latin typeface="Times New Roman" pitchFamily="18" charset="0"/>
              </a:rPr>
              <a:t>SOURCES  OF  MATERIA  MEDICA </a:t>
            </a:r>
            <a:endParaRPr dirty="0" sz="3600"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0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88889" lnSpcReduction="10000"/>
          </a:bodyPr>
          <a:p>
            <a:pPr indent="-533400" marL="533400">
              <a:lnSpc>
                <a:spcPct val="105000"/>
              </a:lnSpc>
              <a:spcBef>
                <a:spcPct val="10000"/>
              </a:spcBef>
              <a:buClr>
                <a:schemeClr val="tx1"/>
              </a:buClr>
            </a:pPr>
            <a:r>
              <a:rPr dirty="0" sz="3900" lang="en-US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dirty="0" sz="3900" lang="en-US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first </a:t>
            </a:r>
            <a:r>
              <a:rPr dirty="0" sz="3900" lang="en-US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source of the </a:t>
            </a:r>
            <a:r>
              <a:rPr dirty="0" sz="3900" 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Materia Medica</a:t>
            </a:r>
            <a:r>
              <a:rPr dirty="0" sz="3900" lang="en-US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-533400" marL="533400">
              <a:lnSpc>
                <a:spcPct val="105000"/>
              </a:lnSpc>
              <a:spcBef>
                <a:spcPct val="10000"/>
              </a:spcBef>
              <a:buClr>
                <a:schemeClr val="tx1"/>
              </a:buClr>
              <a:buNone/>
            </a:pPr>
            <a:r>
              <a:rPr dirty="0" sz="3900" lang="en-US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  hitherto extant is mere guesswork </a:t>
            </a:r>
          </a:p>
          <a:p>
            <a:pPr indent="-533400" marL="533400">
              <a:lnSpc>
                <a:spcPct val="105000"/>
              </a:lnSpc>
              <a:spcBef>
                <a:spcPct val="10000"/>
              </a:spcBef>
              <a:buClr>
                <a:schemeClr val="tx1"/>
              </a:buClr>
              <a:buNone/>
            </a:pPr>
            <a:r>
              <a:rPr dirty="0" sz="3900" lang="en-US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 and fiction. </a:t>
            </a:r>
          </a:p>
          <a:p>
            <a:pPr indent="-533400" marL="533400">
              <a:lnSpc>
                <a:spcPct val="105000"/>
              </a:lnSpc>
              <a:spcBef>
                <a:spcPct val="10000"/>
              </a:spcBef>
            </a:pPr>
            <a:endParaRPr dirty="0" sz="3900" lang="en-US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533400" marL="533400">
              <a:lnSpc>
                <a:spcPct val="105000"/>
              </a:lnSpc>
              <a:spcBef>
                <a:spcPct val="10000"/>
              </a:spcBef>
              <a:buClr>
                <a:schemeClr val="tx1"/>
              </a:buClr>
            </a:pPr>
            <a:r>
              <a:rPr dirty="0" sz="3900" lang="en-US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dirty="0" sz="3900" lang="en-US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second</a:t>
            </a:r>
            <a:r>
              <a:rPr dirty="0" sz="3900" lang="en-US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source of the virtues of drugs, as ascribed to them in the Materia Medica, has, it is alleged, a sure foundation, their sensible properties from which their action may be inferred. </a:t>
            </a:r>
          </a:p>
          <a:p>
            <a:pPr>
              <a:buNone/>
            </a:pPr>
            <a:endParaRPr dirty="0" sz="3600"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Content Placeholder 2"/>
          <p:cNvSpPr>
            <a:spLocks noGrp="1"/>
          </p:cNvSpPr>
          <p:nvPr>
            <p:ph idx="4294967295"/>
          </p:nvPr>
        </p:nvSpPr>
        <p:spPr>
          <a:xfrm>
            <a:off x="533400" y="762000"/>
            <a:ext cx="8001000" cy="5364163"/>
          </a:xfrm>
        </p:spPr>
        <p:txBody>
          <a:bodyPr>
            <a:noAutofit/>
          </a:bodyPr>
          <a:p>
            <a:pPr indent="-609600" marL="609600">
              <a:lnSpc>
                <a:spcPct val="120000"/>
              </a:lnSpc>
              <a:buClr>
                <a:srgbClr val="660033"/>
              </a:buClr>
              <a:buFont typeface="Wingdings" pitchFamily="2" charset="2"/>
              <a:buChar char="q"/>
            </a:pPr>
            <a:r>
              <a:rPr dirty="0" sz="3600" lang="en-US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dirty="0" sz="3600" lang="en-US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third</a:t>
            </a:r>
            <a:r>
              <a:rPr dirty="0" sz="3600" lang="en-US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source of Materia Medica </a:t>
            </a:r>
          </a:p>
          <a:p>
            <a:pPr indent="-609600" marL="609600">
              <a:lnSpc>
                <a:spcPct val="120000"/>
              </a:lnSpc>
              <a:buClr>
                <a:srgbClr val="660033"/>
              </a:buClr>
              <a:buSzTx/>
              <a:buFontTx/>
              <a:buNone/>
            </a:pPr>
            <a:r>
              <a:rPr dirty="0" sz="3600" lang="en-US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	is from the knowledge of chemistry. </a:t>
            </a:r>
          </a:p>
          <a:p>
            <a:pPr indent="-609600" marL="609600">
              <a:lnSpc>
                <a:spcPct val="120000"/>
              </a:lnSpc>
              <a:buClr>
                <a:srgbClr val="660033"/>
              </a:buClr>
            </a:pPr>
            <a:r>
              <a:rPr dirty="0" sz="3600" lang="en-US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dirty="0" sz="3600" lang="en-US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fourth</a:t>
            </a:r>
            <a:r>
              <a:rPr dirty="0" sz="3600" lang="en-US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and the last source of knowledge of the common Materia Medica is the knowledge derived from chemical use of drugs, applied not singly, but in combination in actual disease conditions. </a:t>
            </a:r>
          </a:p>
          <a:p>
            <a:endParaRPr dirty="0" sz="3600"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dirty="0" sz="3600" lang="en-US" u="sng" smtClean="0">
                <a:latin typeface="Times New Roman" pitchFamily="18" charset="0"/>
                <a:cs typeface="Times New Roman" pitchFamily="18" charset="0"/>
              </a:rPr>
              <a:t>HOMOEOPATHIC</a:t>
            </a:r>
            <a:br>
              <a:rPr dirty="0" sz="3600" lang="en-US" u="sng" smtClean="0">
                <a:latin typeface="Times New Roman" pitchFamily="18" charset="0"/>
                <a:cs typeface="Times New Roman" pitchFamily="18" charset="0"/>
              </a:rPr>
            </a:br>
            <a:r>
              <a:rPr dirty="0" sz="3600" lang="en-US" u="sng" smtClean="0">
                <a:latin typeface="Times New Roman" pitchFamily="18" charset="0"/>
                <a:cs typeface="Times New Roman" pitchFamily="18" charset="0"/>
              </a:rPr>
              <a:t>PHARMACODYNAMICS</a:t>
            </a:r>
            <a:endParaRPr dirty="0" sz="3600" lang="en-US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15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p>
            <a:pPr>
              <a:lnSpc>
                <a:spcPct val="150000"/>
              </a:lnSpc>
              <a:buNone/>
            </a:pPr>
            <a:r>
              <a:rPr dirty="0" sz="3600" lang="en-US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Homoeopathic </a:t>
            </a:r>
            <a:r>
              <a:rPr dirty="0" sz="3600" lang="en-US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Pharmacodynamics is</a:t>
            </a:r>
          </a:p>
          <a:p>
            <a:pPr>
              <a:lnSpc>
                <a:spcPct val="150000"/>
              </a:lnSpc>
              <a:buNone/>
            </a:pPr>
            <a:r>
              <a:rPr dirty="0" sz="3600" lang="en-US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dirty="0" sz="3600" lang="en-US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branch of </a:t>
            </a:r>
            <a:r>
              <a:rPr dirty="0" sz="3600" lang="en-US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pharmacology</a:t>
            </a:r>
            <a:endParaRPr dirty="0" sz="3600" lang="en-US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dirty="0" sz="3600" lang="en-US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that helps us to acquire knowledge about</a:t>
            </a:r>
          </a:p>
          <a:p>
            <a:pPr>
              <a:lnSpc>
                <a:spcPct val="150000"/>
              </a:lnSpc>
              <a:buNone/>
            </a:pPr>
            <a:r>
              <a:rPr dirty="0" sz="3600" lang="en-US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dynamic actions and effects of </a:t>
            </a:r>
            <a:r>
              <a:rPr dirty="0" sz="3600" lang="en-US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drugs within the body</a:t>
            </a:r>
            <a:endParaRPr dirty="0" sz="3600" lang="en-US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17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4444" lnSpcReduction="20000"/>
          </a:bodyPr>
          <a:p>
            <a:pPr>
              <a:lnSpc>
                <a:spcPct val="150000"/>
              </a:lnSpc>
              <a:buNone/>
            </a:pPr>
            <a:r>
              <a:rPr dirty="0" sz="3600" lang="en-US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object is to study individual action of</a:t>
            </a:r>
          </a:p>
          <a:p>
            <a:pPr>
              <a:lnSpc>
                <a:spcPct val="150000"/>
              </a:lnSpc>
              <a:buNone/>
            </a:pPr>
            <a:r>
              <a:rPr dirty="0" sz="3600" lang="en-US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drugs over and above its general actions,</a:t>
            </a:r>
          </a:p>
          <a:p>
            <a:pPr>
              <a:lnSpc>
                <a:spcPct val="150000"/>
              </a:lnSpc>
              <a:buNone/>
            </a:pPr>
            <a:r>
              <a:rPr dirty="0" sz="3600" lang="en-US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produced due to specific dynamic action of</a:t>
            </a:r>
          </a:p>
          <a:p>
            <a:pPr>
              <a:lnSpc>
                <a:spcPct val="150000"/>
              </a:lnSpc>
              <a:buNone/>
            </a:pPr>
            <a:r>
              <a:rPr dirty="0" sz="3600" lang="en-US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drugs.</a:t>
            </a:r>
            <a:endParaRPr dirty="0" sz="3600" lang="en-US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/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lastClr="000000" val="windowText"/>
      </a:dk1>
      <a:lt1>
        <a:sysClr lastClr="FFFFFF" val="window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r="5400000" dist="3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r="5400000" dist="3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r="5400000" dist="254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dir="t" rig="balanced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algn="tl" flip="none" sx="100000" sy="100000" tx="0" ty="0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algn="tl" flip="none" sx="100000" sy="100000" tx="0" ty="0"/>
        </a:blip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ENUMERATE THE METHODS OF DRUG ACTIONS</dc:title>
  <dc:creator>DELL</dc:creator>
  <cp:lastModifiedBy>DELL</cp:lastModifiedBy>
  <dcterms:created xsi:type="dcterms:W3CDTF">2020-11-02T20:03:33Z</dcterms:created>
  <dcterms:modified xsi:type="dcterms:W3CDTF">2020-11-07T15:21:34Z</dcterms:modified>
</cp:coreProperties>
</file>