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B9E20E04-2024-4477-A6A5-9ACBDD60D72C}" type="datetimeFigureOut">
              <a:rPr lang="en-US" smtClean="0"/>
              <a:t>12/7/2024</a:t>
            </a:fld>
            <a:endParaRPr lang="en-IN"/>
          </a:p>
        </p:txBody>
      </p:sp>
      <p:sp>
        <p:nvSpPr>
          <p:cNvPr id="16" name="Slide Number Placeholder 15"/>
          <p:cNvSpPr>
            <a:spLocks noGrp="1"/>
          </p:cNvSpPr>
          <p:nvPr>
            <p:ph type="sldNum" sz="quarter" idx="11"/>
          </p:nvPr>
        </p:nvSpPr>
        <p:spPr/>
        <p:txBody>
          <a:bodyPr/>
          <a:lstStyle/>
          <a:p>
            <a:fld id="{C83F499B-7EBB-4C20-A812-19B1CD7C418B}" type="slidenum">
              <a:rPr lang="en-IN" smtClean="0"/>
              <a:t>‹#›</a:t>
            </a:fld>
            <a:endParaRPr lang="en-IN"/>
          </a:p>
        </p:txBody>
      </p:sp>
      <p:sp>
        <p:nvSpPr>
          <p:cNvPr id="17" name="Footer Placeholder 16"/>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E20E04-2024-4477-A6A5-9ACBDD60D72C}" type="datetimeFigureOut">
              <a:rPr lang="en-US" smtClean="0"/>
              <a:t>12/7/2024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3F499B-7EBB-4C20-A812-19B1CD7C418B}"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E20E04-2024-4477-A6A5-9ACBDD60D72C}" type="datetimeFigureOut">
              <a:rPr lang="en-US" smtClean="0"/>
              <a:t>12/7/2024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3F499B-7EBB-4C20-A812-19B1CD7C418B}"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B9E20E04-2024-4477-A6A5-9ACBDD60D72C}" type="datetimeFigureOut">
              <a:rPr lang="en-US" smtClean="0"/>
              <a:t>12/7/2024</a:t>
            </a:fld>
            <a:endParaRPr lang="en-IN"/>
          </a:p>
        </p:txBody>
      </p:sp>
      <p:sp>
        <p:nvSpPr>
          <p:cNvPr id="15" name="Slide Number Placeholder 14"/>
          <p:cNvSpPr>
            <a:spLocks noGrp="1"/>
          </p:cNvSpPr>
          <p:nvPr>
            <p:ph type="sldNum" sz="quarter" idx="15"/>
          </p:nvPr>
        </p:nvSpPr>
        <p:spPr/>
        <p:txBody>
          <a:bodyPr/>
          <a:lstStyle>
            <a:lvl1pPr algn="ctr">
              <a:defRPr/>
            </a:lvl1pPr>
          </a:lstStyle>
          <a:p>
            <a:fld id="{C83F499B-7EBB-4C20-A812-19B1CD7C418B}" type="slidenum">
              <a:rPr lang="en-IN" smtClean="0"/>
              <a:t>‹#›</a:t>
            </a:fld>
            <a:endParaRPr lang="en-IN"/>
          </a:p>
        </p:txBody>
      </p:sp>
      <p:sp>
        <p:nvSpPr>
          <p:cNvPr id="16" name="Footer Placeholder 15"/>
          <p:cNvSpPr>
            <a:spLocks noGrp="1"/>
          </p:cNvSpPr>
          <p:nvPr>
            <p:ph type="ftr" sz="quarter" idx="16"/>
          </p:nvPr>
        </p:nvSpPr>
        <p:spPr/>
        <p:txBody>
          <a:bodyPr/>
          <a:lstStyle/>
          <a:p>
            <a:endParaRPr lang="en-IN"/>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9E20E04-2024-4477-A6A5-9ACBDD60D72C}" type="datetimeFigureOut">
              <a:rPr lang="en-US" smtClean="0"/>
              <a:t>12/7/2024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3F499B-7EBB-4C20-A812-19B1CD7C418B}" type="slidenum">
              <a:rPr lang="en-IN" smtClean="0"/>
              <a:t>‹#›</a:t>
            </a:fld>
            <a:endParaRPr lang="en-IN"/>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9E20E04-2024-4477-A6A5-9ACBDD60D72C}" type="datetimeFigureOut">
              <a:rPr lang="en-US" smtClean="0"/>
              <a:t>12/7/2024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3F499B-7EBB-4C20-A812-19B1CD7C418B}" type="slidenum">
              <a:rPr lang="en-IN" smtClean="0"/>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83F499B-7EBB-4C20-A812-19B1CD7C418B}" type="slidenum">
              <a:rPr lang="en-IN" smtClean="0"/>
              <a:t>‹#›</a:t>
            </a:fld>
            <a:endParaRPr lang="en-IN"/>
          </a:p>
        </p:txBody>
      </p:sp>
      <p:sp>
        <p:nvSpPr>
          <p:cNvPr id="8" name="Footer Placeholder 7"/>
          <p:cNvSpPr>
            <a:spLocks noGrp="1"/>
          </p:cNvSpPr>
          <p:nvPr>
            <p:ph type="ftr" sz="quarter" idx="11"/>
          </p:nvPr>
        </p:nvSpPr>
        <p:spPr/>
        <p:txBody>
          <a:bodyPr/>
          <a:lstStyle/>
          <a:p>
            <a:endParaRPr lang="en-IN"/>
          </a:p>
        </p:txBody>
      </p:sp>
      <p:sp>
        <p:nvSpPr>
          <p:cNvPr id="7" name="Date Placeholder 6"/>
          <p:cNvSpPr>
            <a:spLocks noGrp="1"/>
          </p:cNvSpPr>
          <p:nvPr>
            <p:ph type="dt" sz="half" idx="10"/>
          </p:nvPr>
        </p:nvSpPr>
        <p:spPr/>
        <p:txBody>
          <a:bodyPr/>
          <a:lstStyle/>
          <a:p>
            <a:fld id="{B9E20E04-2024-4477-A6A5-9ACBDD60D72C}" type="datetimeFigureOut">
              <a:rPr lang="en-US" smtClean="0"/>
              <a:t>12/7/2024</a:t>
            </a:fld>
            <a:endParaRPr lang="en-IN"/>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9E20E04-2024-4477-A6A5-9ACBDD60D72C}" type="datetimeFigureOut">
              <a:rPr lang="en-US" smtClean="0"/>
              <a:t>12/7/2024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83F499B-7EBB-4C20-A812-19B1CD7C418B}" type="slidenum">
              <a:rPr lang="en-IN" smtClean="0"/>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20E04-2024-4477-A6A5-9ACBDD60D72C}" type="datetimeFigureOut">
              <a:rPr lang="en-US" smtClean="0"/>
              <a:t>12/7/2024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83F499B-7EBB-4C20-A812-19B1CD7C418B}"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B9E20E04-2024-4477-A6A5-9ACBDD60D72C}" type="datetimeFigureOut">
              <a:rPr lang="en-US" smtClean="0"/>
              <a:t>12/7/2024</a:t>
            </a:fld>
            <a:endParaRPr lang="en-IN"/>
          </a:p>
        </p:txBody>
      </p:sp>
      <p:sp>
        <p:nvSpPr>
          <p:cNvPr id="9" name="Slide Number Placeholder 8"/>
          <p:cNvSpPr>
            <a:spLocks noGrp="1"/>
          </p:cNvSpPr>
          <p:nvPr>
            <p:ph type="sldNum" sz="quarter" idx="15"/>
          </p:nvPr>
        </p:nvSpPr>
        <p:spPr/>
        <p:txBody>
          <a:bodyPr/>
          <a:lstStyle/>
          <a:p>
            <a:fld id="{C83F499B-7EBB-4C20-A812-19B1CD7C418B}" type="slidenum">
              <a:rPr lang="en-IN" smtClean="0"/>
              <a:t>‹#›</a:t>
            </a:fld>
            <a:endParaRPr lang="en-IN"/>
          </a:p>
        </p:txBody>
      </p:sp>
      <p:sp>
        <p:nvSpPr>
          <p:cNvPr id="10" name="Footer Placeholder 9"/>
          <p:cNvSpPr>
            <a:spLocks noGrp="1"/>
          </p:cNvSpPr>
          <p:nvPr>
            <p:ph type="ftr" sz="quarter" idx="16"/>
          </p:nvPr>
        </p:nvSpPr>
        <p:spPr/>
        <p:txBody>
          <a:bodyPr/>
          <a:lstStyle/>
          <a:p>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B9E20E04-2024-4477-A6A5-9ACBDD60D72C}" type="datetimeFigureOut">
              <a:rPr lang="en-US" smtClean="0"/>
              <a:t>12/7/2024</a:t>
            </a:fld>
            <a:endParaRPr lang="en-IN"/>
          </a:p>
        </p:txBody>
      </p:sp>
      <p:sp>
        <p:nvSpPr>
          <p:cNvPr id="9" name="Slide Number Placeholder 8"/>
          <p:cNvSpPr>
            <a:spLocks noGrp="1"/>
          </p:cNvSpPr>
          <p:nvPr>
            <p:ph type="sldNum" sz="quarter" idx="11"/>
          </p:nvPr>
        </p:nvSpPr>
        <p:spPr/>
        <p:txBody>
          <a:bodyPr/>
          <a:lstStyle/>
          <a:p>
            <a:fld id="{C83F499B-7EBB-4C20-A812-19B1CD7C418B}" type="slidenum">
              <a:rPr lang="en-IN" smtClean="0"/>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9E20E04-2024-4477-A6A5-9ACBDD60D72C}" type="datetimeFigureOut">
              <a:rPr lang="en-US" smtClean="0"/>
              <a:t>12/7/2024</a:t>
            </a:fld>
            <a:endParaRPr lang="en-IN"/>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IN"/>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83F499B-7EBB-4C20-A812-19B1CD7C418B}" type="slidenum">
              <a:rPr lang="en-IN" smtClean="0"/>
              <a:t>‹#›</a:t>
            </a:fld>
            <a:endParaRPr lang="en-IN"/>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10" y="3643314"/>
            <a:ext cx="8001056" cy="2928958"/>
          </a:xfrm>
        </p:spPr>
        <p:txBody>
          <a:bodyPr>
            <a:normAutofit/>
          </a:bodyPr>
          <a:lstStyle/>
          <a:p>
            <a:r>
              <a:rPr lang="en-US" dirty="0" smtClean="0"/>
              <a:t>By </a:t>
            </a:r>
          </a:p>
          <a:p>
            <a:r>
              <a:rPr lang="en-US" dirty="0" smtClean="0"/>
              <a:t>Dr. </a:t>
            </a:r>
            <a:r>
              <a:rPr lang="en-US" dirty="0" err="1" smtClean="0"/>
              <a:t>Aditya</a:t>
            </a:r>
            <a:r>
              <a:rPr lang="en-US" dirty="0" smtClean="0"/>
              <a:t> </a:t>
            </a:r>
            <a:r>
              <a:rPr lang="en-US" dirty="0" err="1" smtClean="0"/>
              <a:t>Dilipkumar</a:t>
            </a:r>
            <a:r>
              <a:rPr lang="en-US" dirty="0" smtClean="0"/>
              <a:t> </a:t>
            </a:r>
            <a:r>
              <a:rPr lang="en-US" dirty="0" err="1" smtClean="0"/>
              <a:t>Patil</a:t>
            </a:r>
            <a:r>
              <a:rPr lang="en-US" dirty="0" smtClean="0"/>
              <a:t>,</a:t>
            </a:r>
          </a:p>
          <a:p>
            <a:r>
              <a:rPr lang="en-US" dirty="0" smtClean="0"/>
              <a:t>Founder (THRS), Asst Prof. Department of Homoeopathic Pharmacy, NHCRI, Noble University.</a:t>
            </a:r>
            <a:endParaRPr lang="en-IN" dirty="0"/>
          </a:p>
        </p:txBody>
      </p:sp>
      <p:sp>
        <p:nvSpPr>
          <p:cNvPr id="2" name="Title 1"/>
          <p:cNvSpPr>
            <a:spLocks noGrp="1"/>
          </p:cNvSpPr>
          <p:nvPr>
            <p:ph type="ctrTitle"/>
          </p:nvPr>
        </p:nvSpPr>
        <p:spPr>
          <a:xfrm>
            <a:off x="714348" y="1357298"/>
            <a:ext cx="7772400" cy="1470025"/>
          </a:xfrm>
        </p:spPr>
        <p:txBody>
          <a:bodyPr>
            <a:normAutofit fontScale="90000"/>
          </a:bodyPr>
          <a:lstStyle/>
          <a:p>
            <a:r>
              <a:rPr lang="en-US" dirty="0" smtClean="0"/>
              <a:t>Confounders in Homoeopathic Research</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Selection Bias</a:t>
            </a:r>
          </a:p>
          <a:p>
            <a:r>
              <a:rPr lang="en-IN" b="1" dirty="0" smtClean="0"/>
              <a:t>Example</a:t>
            </a:r>
            <a:r>
              <a:rPr lang="en-IN" dirty="0" smtClean="0"/>
              <a:t>: A study comparing the outcomes of patients visiting homeopaths versus conventional doctors for skin conditions might find better results in the homeopathy group. However, these patients might have milder conditions, to begin with, due to self-selection.</a:t>
            </a:r>
            <a:endParaRPr lang="en-IN"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Overlapping Risk Factors</a:t>
            </a:r>
          </a:p>
          <a:p>
            <a:r>
              <a:rPr lang="en-IN" b="1" dirty="0" smtClean="0"/>
              <a:t>Example</a:t>
            </a:r>
            <a:r>
              <a:rPr lang="en-IN" dirty="0" smtClean="0"/>
              <a:t>: Research investigating the effects of homeopathy on chronic pain might not control for socioeconomic factors. Patients using homeopathy might have better access to complementary therapies, healthier diets, or higher health awareness, influencing outcomes.</a:t>
            </a:r>
            <a:endParaRPr lang="en-IN"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428868"/>
            <a:ext cx="8229600" cy="3857652"/>
          </a:xfrm>
        </p:spPr>
        <p:txBody>
          <a:bodyPr/>
          <a:lstStyle/>
          <a:p>
            <a:r>
              <a:rPr lang="en-IN" b="1" dirty="0" smtClean="0"/>
              <a:t>Study Design Adjustments</a:t>
            </a:r>
          </a:p>
          <a:p>
            <a:r>
              <a:rPr lang="en-IN" dirty="0" smtClean="0"/>
              <a:t>Use randomization to evenly distribute confounders between treatment and control groups.</a:t>
            </a:r>
          </a:p>
          <a:p>
            <a:r>
              <a:rPr lang="en-IN" b="1" dirty="0" smtClean="0"/>
              <a:t>Example</a:t>
            </a:r>
            <a:r>
              <a:rPr lang="en-IN" dirty="0" smtClean="0"/>
              <a:t>: Randomly assign participants to a homeopathy group or a placebo group to minimize bias from factors like age or belief in homeopathy.</a:t>
            </a:r>
            <a:endParaRPr lang="en-IN" b="1" dirty="0"/>
          </a:p>
        </p:txBody>
      </p:sp>
      <p:sp>
        <p:nvSpPr>
          <p:cNvPr id="2" name="Title 1"/>
          <p:cNvSpPr>
            <a:spLocks noGrp="1"/>
          </p:cNvSpPr>
          <p:nvPr>
            <p:ph type="title"/>
          </p:nvPr>
        </p:nvSpPr>
        <p:spPr>
          <a:xfrm>
            <a:off x="285720" y="428604"/>
            <a:ext cx="8501122" cy="1571612"/>
          </a:xfrm>
        </p:spPr>
        <p:txBody>
          <a:bodyPr>
            <a:normAutofit fontScale="90000"/>
          </a:bodyPr>
          <a:lstStyle/>
          <a:p>
            <a:r>
              <a:rPr lang="en-IN" dirty="0" smtClean="0"/>
              <a:t>After identify confounders in homoeopathic research what action needs to be initiated ?</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Restriction</a:t>
            </a:r>
          </a:p>
          <a:p>
            <a:r>
              <a:rPr lang="en-IN" dirty="0" smtClean="0"/>
              <a:t>Limit the study population to exclude participants with certain confounding characteristics.</a:t>
            </a:r>
          </a:p>
          <a:p>
            <a:r>
              <a:rPr lang="en-IN" b="1" dirty="0" smtClean="0"/>
              <a:t>Example</a:t>
            </a:r>
            <a:r>
              <a:rPr lang="en-IN" dirty="0" smtClean="0"/>
              <a:t>: Restrict the study to non-smokers if smoking is a confounder in a study on homeopathy and respiratory health.</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Matching</a:t>
            </a:r>
          </a:p>
          <a:p>
            <a:r>
              <a:rPr lang="en-IN" dirty="0" smtClean="0"/>
              <a:t>Match participants in treatment and control groups based on confounders to ensure comparability.</a:t>
            </a:r>
          </a:p>
          <a:p>
            <a:r>
              <a:rPr lang="en-IN" b="1" dirty="0" smtClean="0"/>
              <a:t>Example</a:t>
            </a:r>
            <a:r>
              <a:rPr lang="en-IN" dirty="0" smtClean="0"/>
              <a:t>: Match participants by age, gender, or stress levels in a homeopathy study for anxiety.</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229600" cy="5715040"/>
          </a:xfrm>
        </p:spPr>
        <p:txBody>
          <a:bodyPr>
            <a:normAutofit/>
          </a:bodyPr>
          <a:lstStyle/>
          <a:p>
            <a:r>
              <a:rPr lang="en-IN" b="1" dirty="0" smtClean="0"/>
              <a:t>Data Collection Strategies</a:t>
            </a:r>
          </a:p>
          <a:p>
            <a:r>
              <a:rPr lang="en-IN" dirty="0" smtClean="0"/>
              <a:t>Measure Confounders</a:t>
            </a:r>
            <a:endParaRPr lang="en-IN" dirty="0"/>
          </a:p>
          <a:p>
            <a:r>
              <a:rPr lang="en-IN" dirty="0" smtClean="0"/>
              <a:t>Collect data on potential confounders to adjust for them during analysis. </a:t>
            </a:r>
            <a:r>
              <a:rPr lang="en-IN" b="1" dirty="0" smtClean="0"/>
              <a:t>Example</a:t>
            </a:r>
            <a:r>
              <a:rPr lang="en-IN" dirty="0" smtClean="0"/>
              <a:t>: Record dietary habits in a study on homeopathic remedies for digestive disorders.</a:t>
            </a:r>
          </a:p>
          <a:p>
            <a:r>
              <a:rPr lang="en-IN" dirty="0" smtClean="0"/>
              <a:t>Ensure Adequate Sample Size</a:t>
            </a:r>
          </a:p>
          <a:p>
            <a:r>
              <a:rPr lang="en-IN" dirty="0" smtClean="0"/>
              <a:t>Increase the sample size to allow for stratified analysis or multivariable adjustments for confounders.</a:t>
            </a:r>
            <a:endParaRPr lang="en-IN"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Statistical Techniques</a:t>
            </a:r>
          </a:p>
          <a:p>
            <a:r>
              <a:rPr lang="en-IN" b="1" dirty="0" smtClean="0"/>
              <a:t>Stratification</a:t>
            </a:r>
          </a:p>
          <a:p>
            <a:r>
              <a:rPr lang="en-IN" dirty="0" smtClean="0"/>
              <a:t>Analyze the relationship between the homeopathic intervention and the outcome within subgroups defined by the confounder.</a:t>
            </a:r>
          </a:p>
          <a:p>
            <a:r>
              <a:rPr lang="en-IN" b="1" dirty="0" smtClean="0"/>
              <a:t>Example</a:t>
            </a:r>
            <a:r>
              <a:rPr lang="en-IN" dirty="0" smtClean="0"/>
              <a:t>: Separate analysis by socioeconomic status in a study on homeopathy for chronic pain.</a:t>
            </a:r>
          </a:p>
          <a:p>
            <a:endParaRPr lang="en-IN"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Multivariable Regression</a:t>
            </a:r>
          </a:p>
          <a:p>
            <a:r>
              <a:rPr lang="en-IN" dirty="0" smtClean="0"/>
              <a:t>Use regression models to control for multiple confounders simultaneously.</a:t>
            </a:r>
          </a:p>
          <a:p>
            <a:r>
              <a:rPr lang="en-IN" b="1" dirty="0" smtClean="0"/>
              <a:t>Example</a:t>
            </a:r>
            <a:r>
              <a:rPr lang="en-IN" dirty="0" smtClean="0"/>
              <a:t>: Apply logistic regression to adjust for stress, sleep quality, and diet in a study on homeopathy and migraines.</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Propensity Score Matching</a:t>
            </a:r>
          </a:p>
          <a:p>
            <a:r>
              <a:rPr lang="en-IN" dirty="0" smtClean="0"/>
              <a:t>Match participants based on their likelihood (propensity) of receiving the homeopathic treatment, given the confounders.</a:t>
            </a:r>
          </a:p>
          <a:p>
            <a:r>
              <a:rPr lang="en-IN" b="1" dirty="0" smtClean="0"/>
              <a:t>Sensitivity Analysis</a:t>
            </a:r>
          </a:p>
          <a:p>
            <a:r>
              <a:rPr lang="en-IN" dirty="0" smtClean="0"/>
              <a:t>Test how sensitive the results are to unmeasured or residual confounders to assess the robustness of conclusions.</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786842" cy="6143644"/>
          </a:xfrm>
        </p:spPr>
        <p:txBody>
          <a:bodyPr>
            <a:normAutofit/>
          </a:bodyPr>
          <a:lstStyle/>
          <a:p>
            <a:r>
              <a:rPr lang="en-IN" b="1" dirty="0" smtClean="0"/>
              <a:t>Interpretation and Reporting</a:t>
            </a:r>
          </a:p>
          <a:p>
            <a:r>
              <a:rPr lang="en-IN" b="1" dirty="0" smtClean="0"/>
              <a:t>Report Adjusted Results</a:t>
            </a:r>
          </a:p>
          <a:p>
            <a:r>
              <a:rPr lang="en-IN" dirty="0" smtClean="0"/>
              <a:t>Present findings after adjusting for confounders and provide both unadjusted and adjusted estimates for transparency.</a:t>
            </a:r>
          </a:p>
          <a:p>
            <a:r>
              <a:rPr lang="en-IN" b="1" dirty="0" smtClean="0"/>
              <a:t>Acknowledge Limitations</a:t>
            </a:r>
          </a:p>
          <a:p>
            <a:r>
              <a:rPr lang="en-IN" dirty="0" smtClean="0"/>
              <a:t>Discuss any unmeasured confounders and their potential impact on results.</a:t>
            </a:r>
          </a:p>
          <a:p>
            <a:r>
              <a:rPr lang="en-IN" b="1" dirty="0" smtClean="0"/>
              <a:t>Example</a:t>
            </a:r>
            <a:r>
              <a:rPr lang="en-IN" dirty="0" smtClean="0"/>
              <a:t>: Highlight cultural beliefs about homeopathy that weren’t directly measured.</a:t>
            </a:r>
          </a:p>
          <a:p>
            <a:r>
              <a:rPr lang="en-IN" b="1" dirty="0" smtClean="0"/>
              <a:t>Validate Findings</a:t>
            </a:r>
          </a:p>
          <a:p>
            <a:r>
              <a:rPr lang="en-IN" dirty="0" smtClean="0"/>
              <a:t>Use independent datasets or conduct follow-up studies to confirm that the adjusted results hold true.</a:t>
            </a:r>
          </a:p>
          <a:p>
            <a:endParaRPr lang="en-IN"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7364"/>
            <a:ext cx="8229600" cy="4238636"/>
          </a:xfrm>
        </p:spPr>
        <p:txBody>
          <a:bodyPr>
            <a:normAutofit/>
          </a:bodyPr>
          <a:lstStyle/>
          <a:p>
            <a:r>
              <a:rPr lang="en-IN" dirty="0" smtClean="0"/>
              <a:t>A </a:t>
            </a:r>
            <a:r>
              <a:rPr lang="en-IN" b="1" dirty="0" smtClean="0"/>
              <a:t>confounder</a:t>
            </a:r>
            <a:r>
              <a:rPr lang="en-IN" dirty="0" smtClean="0"/>
              <a:t> is a variable that influences both the independent variable (e.g., the treatment or intervention) and the dependent variable (e.g., the outcome) in a study, creating a misleading association between them. In other words, it’s an outside factor that can distort the true relationship between what’s being studied and the effect being measured.</a:t>
            </a:r>
            <a:endParaRPr lang="en-IN" dirty="0"/>
          </a:p>
        </p:txBody>
      </p:sp>
      <p:sp>
        <p:nvSpPr>
          <p:cNvPr id="2" name="Title 1"/>
          <p:cNvSpPr>
            <a:spLocks noGrp="1"/>
          </p:cNvSpPr>
          <p:nvPr>
            <p:ph type="title"/>
          </p:nvPr>
        </p:nvSpPr>
        <p:spPr/>
        <p:txBody>
          <a:bodyPr>
            <a:normAutofit/>
          </a:bodyPr>
          <a:lstStyle/>
          <a:p>
            <a:r>
              <a:rPr lang="en-IN" dirty="0" smtClean="0"/>
              <a:t>What do you mean by confounder?</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Communication of Results</a:t>
            </a:r>
          </a:p>
          <a:p>
            <a:r>
              <a:rPr lang="en-IN" dirty="0" smtClean="0"/>
              <a:t>Clearly explain how confounders were identified and managed in the study design and analysis.</a:t>
            </a:r>
          </a:p>
          <a:p>
            <a:r>
              <a:rPr lang="en-IN" dirty="0" smtClean="0"/>
              <a:t>Demonstrate that the observed effects are genuinely attributable to the homeopathic intervention and not confounding factors.</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14356"/>
            <a:ext cx="9144000" cy="4525963"/>
          </a:xfrm>
        </p:spPr>
        <p:txBody>
          <a:bodyPr/>
          <a:lstStyle/>
          <a:p>
            <a:pPr algn="ctr"/>
            <a:r>
              <a:rPr lang="en-US" dirty="0" smtClean="0"/>
              <a:t>For more updates on confounders in homoeopathy kindly mail us </a:t>
            </a:r>
            <a:r>
              <a:rPr lang="en-US" dirty="0" smtClean="0">
                <a:solidFill>
                  <a:schemeClr val="bg1">
                    <a:lumMod val="95000"/>
                    <a:lumOff val="5000"/>
                  </a:schemeClr>
                </a:solidFill>
              </a:rPr>
              <a:t>thrs.patil@gmail.com</a:t>
            </a:r>
            <a:endParaRPr lang="en-IN" dirty="0">
              <a:solidFill>
                <a:schemeClr val="bg1">
                  <a:lumMod val="95000"/>
                  <a:lumOff val="5000"/>
                </a:schemeClr>
              </a:solidFill>
            </a:endParaRPr>
          </a:p>
        </p:txBody>
      </p:sp>
      <p:sp>
        <p:nvSpPr>
          <p:cNvPr id="2" name="Title 1"/>
          <p:cNvSpPr>
            <a:spLocks noGrp="1"/>
          </p:cNvSpPr>
          <p:nvPr>
            <p:ph type="title"/>
          </p:nvPr>
        </p:nvSpPr>
        <p:spPr>
          <a:xfrm>
            <a:off x="500034" y="0"/>
            <a:ext cx="8229600" cy="857232"/>
          </a:xfrm>
        </p:spPr>
        <p:txBody>
          <a:bodyPr/>
          <a:lstStyle/>
          <a:p>
            <a:pPr algn="ctr"/>
            <a:r>
              <a:rPr lang="en-US" dirty="0" smtClean="0"/>
              <a:t>Thank you</a:t>
            </a:r>
            <a:endParaRPr lang="en-IN" dirty="0"/>
          </a:p>
        </p:txBody>
      </p:sp>
      <p:pic>
        <p:nvPicPr>
          <p:cNvPr id="4" name="Picture 3" descr="xso2c-1722227591196.png"/>
          <p:cNvPicPr>
            <a:picLocks noChangeAspect="1"/>
          </p:cNvPicPr>
          <p:nvPr/>
        </p:nvPicPr>
        <p:blipFill>
          <a:blip r:embed="rId2"/>
          <a:stretch>
            <a:fillRect/>
          </a:stretch>
        </p:blipFill>
        <p:spPr>
          <a:xfrm>
            <a:off x="2214546" y="1571612"/>
            <a:ext cx="4929222" cy="492922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For example, in a study on a new medication, age could be a confounder if it affects both the likelihood of receiving the treatment and the health outcome. If older people are more likely to take the medication and also more likely to experience health problems, it can make the medication appear less effective than it really is.</a:t>
            </a:r>
            <a:endParaRPr lang="en-IN" dirty="0"/>
          </a:p>
        </p:txBody>
      </p:sp>
      <p:sp>
        <p:nvSpPr>
          <p:cNvPr id="2" name="Title 1"/>
          <p:cNvSpPr>
            <a:spLocks noGrp="1"/>
          </p:cNvSpPr>
          <p:nvPr>
            <p:ph type="title"/>
          </p:nvPr>
        </p:nvSpPr>
        <p:spPr/>
        <p:txBody>
          <a:bodyPr/>
          <a:lstStyle/>
          <a:p>
            <a:r>
              <a:rPr lang="en-US" dirty="0" smtClean="0"/>
              <a:t>Example</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500174"/>
            <a:ext cx="9144000" cy="5357826"/>
          </a:xfrm>
        </p:spPr>
        <p:txBody>
          <a:bodyPr>
            <a:normAutofit/>
          </a:bodyPr>
          <a:lstStyle/>
          <a:p>
            <a:r>
              <a:rPr lang="en-IN" dirty="0" smtClean="0"/>
              <a:t>Confounders are crucial in research because they can significantly impact the validity and reliability of study results. </a:t>
            </a:r>
          </a:p>
          <a:p>
            <a:r>
              <a:rPr lang="en-IN" dirty="0" smtClean="0"/>
              <a:t>To Ensure Accurate Results</a:t>
            </a:r>
          </a:p>
          <a:p>
            <a:r>
              <a:rPr lang="en-IN" dirty="0" smtClean="0"/>
              <a:t>To Reduce Bias</a:t>
            </a:r>
          </a:p>
          <a:p>
            <a:r>
              <a:rPr lang="en-IN" dirty="0" smtClean="0"/>
              <a:t>To Improve </a:t>
            </a:r>
            <a:r>
              <a:rPr lang="en-IN" dirty="0" err="1" smtClean="0"/>
              <a:t>Generalizability</a:t>
            </a:r>
            <a:endParaRPr lang="en-IN" dirty="0" smtClean="0"/>
          </a:p>
          <a:p>
            <a:r>
              <a:rPr lang="en-IN" dirty="0" smtClean="0"/>
              <a:t>To Strengthen Causal Inferences</a:t>
            </a:r>
          </a:p>
          <a:p>
            <a:r>
              <a:rPr lang="en-IN" dirty="0" smtClean="0"/>
              <a:t>To Support Ethical Decision-Making</a:t>
            </a:r>
          </a:p>
          <a:p>
            <a:r>
              <a:rPr lang="en-IN" dirty="0" smtClean="0"/>
              <a:t>To Increase Statistical Validity</a:t>
            </a:r>
          </a:p>
          <a:p>
            <a:r>
              <a:rPr lang="en-IN" dirty="0" smtClean="0"/>
              <a:t>To Avoid Misleading Conclusions</a:t>
            </a:r>
          </a:p>
          <a:p>
            <a:r>
              <a:rPr lang="en-IN" dirty="0" smtClean="0"/>
              <a:t>To Maintain Scientific Rigor</a:t>
            </a:r>
            <a:endParaRPr lang="en-IN" dirty="0"/>
          </a:p>
        </p:txBody>
      </p:sp>
      <p:sp>
        <p:nvSpPr>
          <p:cNvPr id="2" name="Title 1"/>
          <p:cNvSpPr>
            <a:spLocks noGrp="1"/>
          </p:cNvSpPr>
          <p:nvPr>
            <p:ph type="title"/>
          </p:nvPr>
        </p:nvSpPr>
        <p:spPr/>
        <p:txBody>
          <a:bodyPr>
            <a:normAutofit fontScale="90000"/>
          </a:bodyPr>
          <a:lstStyle/>
          <a:p>
            <a:r>
              <a:rPr lang="en-IN" dirty="0" smtClean="0"/>
              <a:t>Why confounders are important in research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Non-Randomized Study Design</a:t>
            </a:r>
          </a:p>
          <a:p>
            <a:r>
              <a:rPr lang="en-IN" b="1" dirty="0" smtClean="0"/>
              <a:t>Example</a:t>
            </a:r>
            <a:r>
              <a:rPr lang="en-IN" dirty="0" smtClean="0"/>
              <a:t>: A study comparing the effectiveness of a homeopathic remedy for migraines in patients who self-selected the treatment versus those who did not. Patients choosing homeopathy might already believe in its efficacy, influencing the outcomes through placebo effects.</a:t>
            </a:r>
            <a:endParaRPr lang="en-IN" dirty="0"/>
          </a:p>
        </p:txBody>
      </p:sp>
      <p:sp>
        <p:nvSpPr>
          <p:cNvPr id="2" name="Title 1"/>
          <p:cNvSpPr>
            <a:spLocks noGrp="1"/>
          </p:cNvSpPr>
          <p:nvPr>
            <p:ph type="title"/>
          </p:nvPr>
        </p:nvSpPr>
        <p:spPr/>
        <p:txBody>
          <a:bodyPr>
            <a:normAutofit fontScale="90000"/>
          </a:bodyPr>
          <a:lstStyle/>
          <a:p>
            <a:r>
              <a:rPr lang="en-IN" dirty="0"/>
              <a:t>H</a:t>
            </a:r>
            <a:r>
              <a:rPr lang="en-IN" dirty="0" smtClean="0"/>
              <a:t>ow confounders can occur in homeopathic research ?</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Unmeasured Variables</a:t>
            </a:r>
          </a:p>
          <a:p>
            <a:r>
              <a:rPr lang="en-IN" b="1" dirty="0" smtClean="0"/>
              <a:t>Example</a:t>
            </a:r>
            <a:r>
              <a:rPr lang="en-IN" dirty="0" smtClean="0"/>
              <a:t>: A trial investigating homeopathic remedies for arthritis might not account for participants' levels of physical activity. If those using homeopathy are more physically active, the observed benefits might be due to exercise, not the remedy.</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Correlation Between Variables</a:t>
            </a:r>
          </a:p>
          <a:p>
            <a:r>
              <a:rPr lang="en-IN" b="1" dirty="0" smtClean="0"/>
              <a:t>Example</a:t>
            </a:r>
            <a:r>
              <a:rPr lang="en-IN" dirty="0" smtClean="0"/>
              <a:t>: A study links homeopathy use with reduced anxiety levels. However, patients using homeopathy might also engage in meditation or yoga, confounding the relationship as these activities independently reduce anxiety.</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Imbalance in Baseline Characteristics</a:t>
            </a:r>
          </a:p>
          <a:p>
            <a:r>
              <a:rPr lang="en-IN" b="1" dirty="0" smtClean="0"/>
              <a:t>Example</a:t>
            </a:r>
            <a:r>
              <a:rPr lang="en-IN" dirty="0" smtClean="0"/>
              <a:t>: A trial on homeopathic treatment for allergies might have younger participants in the homeopathy group and older participants in the control group. Younger individuals might naturally recover faster, skewing the results in </a:t>
            </a:r>
            <a:r>
              <a:rPr lang="en-IN" dirty="0" err="1" smtClean="0"/>
              <a:t>favor</a:t>
            </a:r>
            <a:r>
              <a:rPr lang="en-IN" dirty="0" smtClean="0"/>
              <a:t> of homeopathy.</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Complex Relationships</a:t>
            </a:r>
          </a:p>
          <a:p>
            <a:r>
              <a:rPr lang="en-IN" b="1" dirty="0" smtClean="0"/>
              <a:t>Example</a:t>
            </a:r>
            <a:r>
              <a:rPr lang="en-IN" dirty="0" smtClean="0"/>
              <a:t>: In a study on homeopathic remedies for insomnia, stress levels might act as a confounder. Stress can influence both the likelihood of using homeopathy (as a stress-reduction strategy) and the severity of insomnia, complicating the interpretation.</a:t>
            </a:r>
            <a:endParaRPr lang="en-IN"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59</TotalTime>
  <Words>929</Words>
  <Application>Microsoft Office PowerPoint</Application>
  <PresentationFormat>On-screen Show (4:3)</PresentationFormat>
  <Paragraphs>72</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Constantia</vt:lpstr>
      <vt:lpstr>Wingdings 2</vt:lpstr>
      <vt:lpstr>Paper</vt:lpstr>
      <vt:lpstr>Confounders in Homoeopathic Research</vt:lpstr>
      <vt:lpstr>What do you mean by confounder?</vt:lpstr>
      <vt:lpstr>Example</vt:lpstr>
      <vt:lpstr>Why confounders are important in research ?</vt:lpstr>
      <vt:lpstr>How confounders can occur in homeopathic research ?</vt:lpstr>
      <vt:lpstr>PowerPoint Presentation</vt:lpstr>
      <vt:lpstr>PowerPoint Presentation</vt:lpstr>
      <vt:lpstr>PowerPoint Presentation</vt:lpstr>
      <vt:lpstr>PowerPoint Presentation</vt:lpstr>
      <vt:lpstr>PowerPoint Presentation</vt:lpstr>
      <vt:lpstr>PowerPoint Presentation</vt:lpstr>
      <vt:lpstr>After identify confounders in homoeopathic research what action needs to be initiated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Confounders in Homoeopathic Research</dc:title>
  <dc:creator>ngi</dc:creator>
  <cp:lastModifiedBy>MohitKumar</cp:lastModifiedBy>
  <cp:revision>36</cp:revision>
  <dcterms:created xsi:type="dcterms:W3CDTF">2024-11-22T07:05:21Z</dcterms:created>
  <dcterms:modified xsi:type="dcterms:W3CDTF">2024-12-07T10:49:06Z</dcterms:modified>
</cp:coreProperties>
</file>