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CACA90-DF63-4813-B4EF-A291B4A3114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8" y="-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59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8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8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332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2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810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3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5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4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3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6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0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5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1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0D78049-3FE8-41A5-A68C-C4997BEE6CD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2E9623-7B6C-426B-B475-75938C67A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70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0992-B8D1-49AD-A455-E54EC87A4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72" y="466813"/>
            <a:ext cx="10227075" cy="92328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          Hyperemesis gravidarum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A7FF1-E21F-4CC4-8BC5-E67EFA6D13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F18C28-DAB6-4B31-AAE2-14FF8154D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72" y="1609079"/>
            <a:ext cx="10227076" cy="456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4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38D27C-2669-46CD-8A67-B46FB9FCCB54}"/>
              </a:ext>
            </a:extLst>
          </p:cNvPr>
          <p:cNvSpPr/>
          <p:nvPr/>
        </p:nvSpPr>
        <p:spPr>
          <a:xfrm>
            <a:off x="4366477" y="323195"/>
            <a:ext cx="31390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TABACUM</a:t>
            </a:r>
            <a:endParaRPr lang="en-US" sz="4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A3C435-C1C6-47BD-9DB0-D6DD5BB34506}"/>
              </a:ext>
            </a:extLst>
          </p:cNvPr>
          <p:cNvSpPr/>
          <p:nvPr/>
        </p:nvSpPr>
        <p:spPr>
          <a:xfrm>
            <a:off x="1360569" y="1694795"/>
            <a:ext cx="947086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Nausea worse from smell of tobacco smoke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Vomiting on least motion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Sinking feeling in pit of stomach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Sense of relaxation with nausea</a:t>
            </a:r>
          </a:p>
          <a:p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36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02BFD4-273C-497A-8D27-08AC7DF0285A}"/>
              </a:ext>
            </a:extLst>
          </p:cNvPr>
          <p:cNvSpPr/>
          <p:nvPr/>
        </p:nvSpPr>
        <p:spPr>
          <a:xfrm>
            <a:off x="3941753" y="224135"/>
            <a:ext cx="41713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ARSENIC ALB.</a:t>
            </a:r>
            <a:endParaRPr lang="en-US" sz="4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93530E-32DE-4C7E-987F-6A3F51DFCC75}"/>
              </a:ext>
            </a:extLst>
          </p:cNvPr>
          <p:cNvSpPr/>
          <p:nvPr/>
        </p:nvSpPr>
        <p:spPr>
          <a:xfrm>
            <a:off x="560361" y="1298555"/>
            <a:ext cx="11012951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Can’t bear the sight of food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Nausea &amp; vomiting after eating &amp; drinking with great</a:t>
            </a:r>
          </a:p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prostration &amp; debility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Thirst for small quantity of water at small interval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Mentally restless but physically too weak to move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 n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ight aggravation</a:t>
            </a:r>
          </a:p>
          <a:p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238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F20F7F-E2A9-4636-9121-DCF0E57346C2}"/>
              </a:ext>
            </a:extLst>
          </p:cNvPr>
          <p:cNvSpPr/>
          <p:nvPr/>
        </p:nvSpPr>
        <p:spPr>
          <a:xfrm>
            <a:off x="3851102" y="414635"/>
            <a:ext cx="41392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PHOSPHORUS</a:t>
            </a:r>
            <a:endParaRPr lang="en-US" sz="4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86500-4E2B-4604-BAFB-84503358AA09}"/>
              </a:ext>
            </a:extLst>
          </p:cNvPr>
          <p:cNvSpPr/>
          <p:nvPr/>
        </p:nvSpPr>
        <p:spPr>
          <a:xfrm>
            <a:off x="626979" y="1641455"/>
            <a:ext cx="1131591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Sight of water excite her vomiting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Cold water which is thrown of as soon as it gets warm </a:t>
            </a:r>
          </a:p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in stomach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Empty all gone sensation in stomach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Craving for cold food &amp; cold drinks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 is over sensitive to 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light , touch &amp; odour</a:t>
            </a: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651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AE5BE2-741E-44BD-8E37-333819C96387}"/>
              </a:ext>
            </a:extLst>
          </p:cNvPr>
          <p:cNvSpPr/>
          <p:nvPr/>
        </p:nvSpPr>
        <p:spPr>
          <a:xfrm>
            <a:off x="637185" y="1870055"/>
            <a:ext cx="10142520" cy="317009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obliqueTopLef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Presented by : khusbu pandor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Student of final year B.H.M.S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Ahmedabad homoeopathic medical </a:t>
            </a:r>
          </a:p>
          <a:p>
            <a:r>
              <a:rPr lang="en-US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college</a:t>
            </a:r>
          </a:p>
          <a:p>
            <a:endParaRPr lang="en-US" sz="4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14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88D6D-05F9-4B8B-BBCE-8FC8C60F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305" y="1610967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</a:t>
            </a:r>
            <a:r>
              <a:rPr lang="en-US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Hyper : Excessive</a:t>
            </a:r>
            <a:br>
              <a:rPr lang="en-US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Emesis : Vomit</a:t>
            </a:r>
            <a:br>
              <a:rPr lang="en-US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Gravidarum : Pregnancy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53CDC-F67B-4A1A-A7FF-1804BCEA0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803" y="248574"/>
            <a:ext cx="8534400" cy="732244"/>
          </a:xfrm>
        </p:spPr>
        <p:txBody>
          <a:bodyPr/>
          <a:lstStyle/>
          <a:p>
            <a:r>
              <a:rPr lang="en-US" dirty="0"/>
              <a:t>                                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8CA2DD-FB4B-4DE8-A9F8-BDDD93B53743}"/>
              </a:ext>
            </a:extLst>
          </p:cNvPr>
          <p:cNvSpPr/>
          <p:nvPr/>
        </p:nvSpPr>
        <p:spPr>
          <a:xfrm>
            <a:off x="3824839" y="248574"/>
            <a:ext cx="3743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OVERVIEW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970D86-2415-46E5-9E33-29E2574825A8}"/>
              </a:ext>
            </a:extLst>
          </p:cNvPr>
          <p:cNvSpPr/>
          <p:nvPr/>
        </p:nvSpPr>
        <p:spPr>
          <a:xfrm>
            <a:off x="568803" y="3961660"/>
            <a:ext cx="108462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is a severe type of vomiting of pregnancy which  </a:t>
            </a:r>
          </a:p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 got deleterious effect on health of mother and/or </a:t>
            </a:r>
          </a:p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Incapacitates her day-to-day activities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612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BFC3DC-4A4E-4DA4-BC4A-06EF8235FA20}"/>
              </a:ext>
            </a:extLst>
          </p:cNvPr>
          <p:cNvSpPr/>
          <p:nvPr/>
        </p:nvSpPr>
        <p:spPr>
          <a:xfrm>
            <a:off x="3772505" y="224135"/>
            <a:ext cx="3546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ETIOLOGY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643270-63F5-495F-9A93-3649AB4ABF33}"/>
              </a:ext>
            </a:extLst>
          </p:cNvPr>
          <p:cNvSpPr/>
          <p:nvPr/>
        </p:nvSpPr>
        <p:spPr>
          <a:xfrm>
            <a:off x="195309" y="2249132"/>
            <a:ext cx="1194046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Limited to 1</a:t>
            </a:r>
            <a:r>
              <a:rPr lang="en-US" sz="32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trimester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Familial history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More common in 1</a:t>
            </a:r>
            <a:r>
              <a:rPr lang="en-US" sz="3200" b="1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pregnancy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common in unplanned pregnancies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Tendency to reoccur again in subsequent pregnancies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61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CB93F8-6D8B-4ED5-93CF-E52A11132315}"/>
              </a:ext>
            </a:extLst>
          </p:cNvPr>
          <p:cNvSpPr/>
          <p:nvPr/>
        </p:nvSpPr>
        <p:spPr>
          <a:xfrm>
            <a:off x="3915647" y="224135"/>
            <a:ext cx="3863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SYMPTOMS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2A0F47-61F2-4905-B1D7-1716AE530F04}"/>
              </a:ext>
            </a:extLst>
          </p:cNvPr>
          <p:cNvSpPr/>
          <p:nvPr/>
        </p:nvSpPr>
        <p:spPr>
          <a:xfrm>
            <a:off x="404368" y="2301510"/>
            <a:ext cx="5097870" cy="40318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Constant nausea with </a:t>
            </a:r>
          </a:p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Persistent vomiting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Loss of appetite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Epigastric pain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Low bp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Fatigue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Headache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FECE1-342E-4CD0-B6F6-130B097F01F0}"/>
              </a:ext>
            </a:extLst>
          </p:cNvPr>
          <p:cNvSpPr/>
          <p:nvPr/>
        </p:nvSpPr>
        <p:spPr>
          <a:xfrm>
            <a:off x="6096000" y="2303703"/>
            <a:ext cx="50064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Dehydration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Oliguria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Electrolyte imbalance</a:t>
            </a:r>
          </a:p>
        </p:txBody>
      </p:sp>
    </p:spTree>
    <p:extLst>
      <p:ext uri="{BB962C8B-B14F-4D97-AF65-F5344CB8AC3E}">
        <p14:creationId xmlns:p14="http://schemas.microsoft.com/office/powerpoint/2010/main" val="15470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41EE91-FC44-4387-8155-27DE841B7710}"/>
              </a:ext>
            </a:extLst>
          </p:cNvPr>
          <p:cNvSpPr/>
          <p:nvPr/>
        </p:nvSpPr>
        <p:spPr>
          <a:xfrm>
            <a:off x="3324828" y="312912"/>
            <a:ext cx="4778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RISK FACTORS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043F0C-EC38-4C93-AE87-A6B636FF8604}"/>
              </a:ext>
            </a:extLst>
          </p:cNvPr>
          <p:cNvSpPr/>
          <p:nvPr/>
        </p:nvSpPr>
        <p:spPr>
          <a:xfrm>
            <a:off x="2089072" y="2397948"/>
            <a:ext cx="7641003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 below 17 years &amp; over 35 year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Multiple pregnancy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Primigravidae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Underweight &amp; obesity</a:t>
            </a:r>
          </a:p>
        </p:txBody>
      </p:sp>
    </p:spTree>
    <p:extLst>
      <p:ext uri="{BB962C8B-B14F-4D97-AF65-F5344CB8AC3E}">
        <p14:creationId xmlns:p14="http://schemas.microsoft.com/office/powerpoint/2010/main" val="41430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5D8768-C20A-43EE-86D8-30947BE181C4}"/>
              </a:ext>
            </a:extLst>
          </p:cNvPr>
          <p:cNvSpPr/>
          <p:nvPr/>
        </p:nvSpPr>
        <p:spPr>
          <a:xfrm>
            <a:off x="3189060" y="179747"/>
            <a:ext cx="5192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INVESTIGATION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E48AD6-B3FD-478D-ADC0-13396BC7B67E}"/>
              </a:ext>
            </a:extLst>
          </p:cNvPr>
          <p:cNvSpPr/>
          <p:nvPr/>
        </p:nvSpPr>
        <p:spPr>
          <a:xfrm>
            <a:off x="895782" y="1083048"/>
            <a:ext cx="7629012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Urinalysis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Biochemical &amp; circulatory changes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Ophthalmoscopic examination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ECG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A278E-C744-4B59-AA3F-9DE10A3CF1A5}"/>
              </a:ext>
            </a:extLst>
          </p:cNvPr>
          <p:cNvSpPr/>
          <p:nvPr/>
        </p:nvSpPr>
        <p:spPr>
          <a:xfrm>
            <a:off x="3030670" y="3358511"/>
            <a:ext cx="5859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COMPLICATIONS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C0D82-B3B7-45A8-B999-3578B5307567}"/>
              </a:ext>
            </a:extLst>
          </p:cNvPr>
          <p:cNvSpPr/>
          <p:nvPr/>
        </p:nvSpPr>
        <p:spPr>
          <a:xfrm>
            <a:off x="1033662" y="4281841"/>
            <a:ext cx="41520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Convulsion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Peripheral neuritis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Psychosis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0CA879-22E9-46F4-B271-205343D24143}"/>
              </a:ext>
            </a:extLst>
          </p:cNvPr>
          <p:cNvSpPr/>
          <p:nvPr/>
        </p:nvSpPr>
        <p:spPr>
          <a:xfrm>
            <a:off x="5960319" y="4281841"/>
            <a:ext cx="528221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esophageal tears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Stress ulcer in stomach </a:t>
            </a:r>
          </a:p>
        </p:txBody>
      </p:sp>
    </p:spTree>
    <p:extLst>
      <p:ext uri="{BB962C8B-B14F-4D97-AF65-F5344CB8AC3E}">
        <p14:creationId xmlns:p14="http://schemas.microsoft.com/office/powerpoint/2010/main" val="338774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62C7E6-E3B4-4FB4-8793-46AE208CE28E}"/>
              </a:ext>
            </a:extLst>
          </p:cNvPr>
          <p:cNvSpPr/>
          <p:nvPr/>
        </p:nvSpPr>
        <p:spPr>
          <a:xfrm>
            <a:off x="1022395" y="153114"/>
            <a:ext cx="1039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HOMOEOPATHIC THERAPEUTIC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BBCD48-01A8-4344-8B4B-D6407AC6F7AD}"/>
              </a:ext>
            </a:extLst>
          </p:cNvPr>
          <p:cNvSpPr/>
          <p:nvPr/>
        </p:nvSpPr>
        <p:spPr>
          <a:xfrm>
            <a:off x="5002650" y="1387110"/>
            <a:ext cx="24352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IPECAC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E16C94-3C1F-49BE-BBCC-6D17F8ACAC51}"/>
              </a:ext>
            </a:extLst>
          </p:cNvPr>
          <p:cNvSpPr/>
          <p:nvPr/>
        </p:nvSpPr>
        <p:spPr>
          <a:xfrm>
            <a:off x="918140" y="2153993"/>
            <a:ext cx="10355720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Constant , continuous &amp; persistent nausea with or</a:t>
            </a:r>
          </a:p>
          <a:p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without vomiting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Nausea not relived by vomiting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Vomiting of food bile &amp; mucus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Stomach feels relax as if hanging down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Desire for sweet &amp; aversion to all food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Clean tongue with much saliva but no thirst</a:t>
            </a:r>
          </a:p>
        </p:txBody>
      </p:sp>
    </p:spTree>
    <p:extLst>
      <p:ext uri="{BB962C8B-B14F-4D97-AF65-F5344CB8AC3E}">
        <p14:creationId xmlns:p14="http://schemas.microsoft.com/office/powerpoint/2010/main" val="215055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DDEA32-B7C6-4F15-BF27-A98300E59B92}"/>
              </a:ext>
            </a:extLst>
          </p:cNvPr>
          <p:cNvSpPr/>
          <p:nvPr/>
        </p:nvSpPr>
        <p:spPr>
          <a:xfrm>
            <a:off x="3911390" y="357300"/>
            <a:ext cx="40318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COLCHICUM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9AA9C4-DE15-4F90-A9A7-E83D33E185FC}"/>
              </a:ext>
            </a:extLst>
          </p:cNvPr>
          <p:cNvSpPr/>
          <p:nvPr/>
        </p:nvSpPr>
        <p:spPr>
          <a:xfrm>
            <a:off x="523936" y="1773585"/>
            <a:ext cx="11287064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Nausea , vomiting &amp; faint at the smell of cooking food</a:t>
            </a:r>
          </a:p>
          <a:p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especially smell of cooking of egg &amp; meat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Nausea while riding in carriage car sickness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rofuse saliva , vomiting of mucus , bile &amp; food but </a:t>
            </a:r>
          </a:p>
          <a:p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aversion to food which is offered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Abdomen is extremely distended &amp; feels as if it would</a:t>
            </a:r>
          </a:p>
          <a:p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burst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15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D58D2B9-FE23-4FDC-9ECE-6C74A2F7C701}"/>
              </a:ext>
            </a:extLst>
          </p:cNvPr>
          <p:cNvSpPr/>
          <p:nvPr/>
        </p:nvSpPr>
        <p:spPr>
          <a:xfrm>
            <a:off x="5197356" y="570808"/>
            <a:ext cx="17972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SEPIA</a:t>
            </a:r>
            <a:endParaRPr lang="en-US" sz="4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19165-BC7F-44A5-97F4-3DD149860DF0}"/>
              </a:ext>
            </a:extLst>
          </p:cNvPr>
          <p:cNvSpPr/>
          <p:nvPr/>
        </p:nvSpPr>
        <p:spPr>
          <a:xfrm>
            <a:off x="827848" y="1900535"/>
            <a:ext cx="110642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smell of food makes her sick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Even smell of cooking food , she get nausea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gone sensation in stomach , not relived by eating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Nausea in morning before eating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Longing for acids &amp; pickles 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23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</TotalTime>
  <Words>398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Wingdings</vt:lpstr>
      <vt:lpstr>Wingdings 3</vt:lpstr>
      <vt:lpstr>Slice</vt:lpstr>
      <vt:lpstr>          Hyperemesis gravidarum</vt:lpstr>
      <vt:lpstr>              Hyper : Excessive              Emesis : Vomit     Gravidarum : Pregnancy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khusbu pandor</dc:creator>
  <cp:lastModifiedBy>khusbu pandor</cp:lastModifiedBy>
  <cp:revision>18</cp:revision>
  <dcterms:created xsi:type="dcterms:W3CDTF">2020-08-26T10:00:31Z</dcterms:created>
  <dcterms:modified xsi:type="dcterms:W3CDTF">2020-08-26T12:40:56Z</dcterms:modified>
</cp:coreProperties>
</file>