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2" r:id="rId8"/>
    <p:sldId id="310" r:id="rId9"/>
    <p:sldId id="31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65" r:id="rId20"/>
    <p:sldId id="280" r:id="rId21"/>
    <p:sldId id="262" r:id="rId22"/>
    <p:sldId id="263" r:id="rId23"/>
    <p:sldId id="266" r:id="rId24"/>
    <p:sldId id="269" r:id="rId25"/>
    <p:sldId id="270" r:id="rId26"/>
    <p:sldId id="271" r:id="rId27"/>
    <p:sldId id="272" r:id="rId28"/>
    <p:sldId id="312" r:id="rId29"/>
    <p:sldId id="313" r:id="rId30"/>
    <p:sldId id="314" r:id="rId31"/>
    <p:sldId id="315" r:id="rId32"/>
    <p:sldId id="316" r:id="rId33"/>
    <p:sldId id="283" r:id="rId34"/>
    <p:sldId id="284" r:id="rId35"/>
    <p:sldId id="285" r:id="rId36"/>
    <p:sldId id="287" r:id="rId37"/>
    <p:sldId id="288" r:id="rId38"/>
    <p:sldId id="290" r:id="rId39"/>
    <p:sldId id="289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04" r:id="rId49"/>
    <p:sldId id="305" r:id="rId50"/>
    <p:sldId id="299" r:id="rId51"/>
    <p:sldId id="306" r:id="rId52"/>
    <p:sldId id="307" r:id="rId53"/>
    <p:sldId id="317" r:id="rId54"/>
    <p:sldId id="318" r:id="rId55"/>
    <p:sldId id="325" r:id="rId56"/>
    <p:sldId id="319" r:id="rId57"/>
    <p:sldId id="320" r:id="rId58"/>
    <p:sldId id="321" r:id="rId59"/>
    <p:sldId id="322" r:id="rId60"/>
    <p:sldId id="323" r:id="rId61"/>
    <p:sldId id="324" r:id="rId62"/>
    <p:sldId id="30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2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360CC9-AC5A-410F-B969-C05167BEE035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7D5B94-4925-4BDD-AA32-8982AF431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uiti\Desktop\MERCURY\Mercury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2"/>
            <a:ext cx="9144000" cy="67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-228600"/>
            <a:ext cx="8153400" cy="135555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Bradley Hand ITC" pitchFamily="66" charset="0"/>
              </a:rPr>
              <a:t>M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e</a:t>
            </a:r>
            <a:r>
              <a:rPr lang="en-US" sz="9600" b="1" dirty="0" smtClean="0">
                <a:solidFill>
                  <a:srgbClr val="C00000"/>
                </a:solidFill>
                <a:latin typeface="Bradley Hand ITC" pitchFamily="66" charset="0"/>
              </a:rPr>
              <a:t>r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c</a:t>
            </a:r>
            <a:r>
              <a:rPr lang="en-US" sz="9600" b="1" dirty="0" smtClean="0">
                <a:solidFill>
                  <a:srgbClr val="C00000"/>
                </a:solidFill>
                <a:latin typeface="Bradley Hand ITC" pitchFamily="66" charset="0"/>
              </a:rPr>
              <a:t>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latin typeface="Bradley Hand ITC" pitchFamily="66" charset="0"/>
              </a:rPr>
              <a:t>y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 g</a:t>
            </a:r>
            <a:r>
              <a:rPr lang="en-US" sz="9600" b="1" dirty="0" smtClean="0">
                <a:solidFill>
                  <a:srgbClr val="C00000"/>
                </a:solidFill>
                <a:latin typeface="Bradley Hand ITC" pitchFamily="66" charset="0"/>
              </a:rPr>
              <a:t>r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o</a:t>
            </a:r>
            <a:r>
              <a:rPr lang="en-US" sz="9600" b="1" dirty="0" smtClean="0">
                <a:solidFill>
                  <a:srgbClr val="C00000"/>
                </a:solidFill>
                <a:latin typeface="Bradley Hand ITC" pitchFamily="66" charset="0"/>
              </a:rPr>
              <a:t>u</a:t>
            </a:r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itchFamily="66" charset="0"/>
              </a:rPr>
              <a:t>p</a:t>
            </a:r>
            <a:endParaRPr lang="en-US" sz="9600" b="1" dirty="0">
              <a:solidFill>
                <a:schemeClr val="tx1">
                  <a:lumMod val="65000"/>
                  <a:lumOff val="3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172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Script MT Bold" pitchFamily="66" charset="0"/>
              </a:rPr>
              <a:t>Submitted by: Dr. </a:t>
            </a:r>
            <a:r>
              <a:rPr lang="en-US" sz="4000" b="1" dirty="0" err="1" smtClean="0">
                <a:solidFill>
                  <a:srgbClr val="C00000"/>
                </a:solidFill>
                <a:latin typeface="Script MT Bold" pitchFamily="66" charset="0"/>
              </a:rPr>
              <a:t>Kruiti</a:t>
            </a:r>
            <a:r>
              <a:rPr lang="en-US" sz="4000" b="1" dirty="0" smtClean="0">
                <a:solidFill>
                  <a:srgbClr val="C00000"/>
                </a:solidFill>
                <a:latin typeface="Script MT Bold" pitchFamily="66" charset="0"/>
              </a:rPr>
              <a:t>  </a:t>
            </a:r>
            <a:r>
              <a:rPr lang="en-US" sz="4000" b="1" dirty="0" err="1" smtClean="0">
                <a:solidFill>
                  <a:srgbClr val="C00000"/>
                </a:solidFill>
                <a:latin typeface="Script MT Bold" pitchFamily="66" charset="0"/>
              </a:rPr>
              <a:t>Saraswat</a:t>
            </a:r>
            <a:endParaRPr lang="en-US" sz="4000" b="1" dirty="0">
              <a:solidFill>
                <a:srgbClr val="C0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105400" cy="1905000"/>
          </a:xfrm>
        </p:spPr>
        <p:txBody>
          <a:bodyPr/>
          <a:lstStyle/>
          <a:p>
            <a:r>
              <a:rPr lang="en-US" dirty="0" smtClean="0"/>
              <a:t>Jan </a:t>
            </a:r>
            <a:r>
              <a:rPr lang="en-US" dirty="0" err="1" smtClean="0"/>
              <a:t>Scholten</a:t>
            </a:r>
            <a:r>
              <a:rPr lang="en-US" dirty="0" smtClean="0"/>
              <a:t> </a:t>
            </a:r>
            <a:r>
              <a:rPr lang="en-US" dirty="0" err="1" smtClean="0"/>
              <a:t>Explaination</a:t>
            </a:r>
            <a:endParaRPr lang="en-US" dirty="0"/>
          </a:p>
        </p:txBody>
      </p:sp>
      <p:pic>
        <p:nvPicPr>
          <p:cNvPr id="15362" name="Picture 2" descr="C:\Users\Kruiti\Desktop\MERCURY\44621139_248622979333157_25724287344684564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868"/>
            <a:ext cx="4093740" cy="68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ruiti\Desktop\MERCURY\DSCF468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671949" cy="36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Kruiti\Desktop\MERCURY\burst-ball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3" y="-74417"/>
            <a:ext cx="5498433" cy="69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5" y="4690533"/>
            <a:ext cx="5638800" cy="2135383"/>
          </a:xfrm>
        </p:spPr>
        <p:txBody>
          <a:bodyPr/>
          <a:lstStyle/>
          <a:p>
            <a:pPr algn="l"/>
            <a:r>
              <a:rPr lang="en-US" sz="4400" dirty="0" smtClean="0">
                <a:solidFill>
                  <a:srgbClr val="C00000"/>
                </a:solidFill>
              </a:rPr>
              <a:t>ESSENCE: </a:t>
            </a:r>
            <a:r>
              <a:rPr lang="en-US" sz="4400" b="1" dirty="0" smtClean="0">
                <a:solidFill>
                  <a:srgbClr val="C00000"/>
                </a:solidFill>
                <a:latin typeface="Bradley Hand ITC" pitchFamily="66" charset="0"/>
              </a:rPr>
              <a:t>the </a:t>
            </a:r>
            <a:r>
              <a:rPr lang="en-US" sz="4400" b="1" dirty="0">
                <a:solidFill>
                  <a:srgbClr val="C00000"/>
                </a:solidFill>
                <a:latin typeface="Bradley Hand ITC" pitchFamily="66" charset="0"/>
              </a:rPr>
              <a:t>position of power is being threatened. </a:t>
            </a:r>
          </a:p>
        </p:txBody>
      </p:sp>
      <p:pic>
        <p:nvPicPr>
          <p:cNvPr id="16387" name="Picture 3" descr="C:\Users\Kruiti\Desktop\MERCURY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C00000"/>
                </a:solidFill>
              </a:rPr>
              <a:t>Exaggerated power: tyranny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4333"/>
            <a:ext cx="9144000" cy="35624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They </a:t>
            </a:r>
            <a:r>
              <a:rPr lang="en-US" sz="2800" dirty="0">
                <a:solidFill>
                  <a:srgbClr val="002060"/>
                </a:solidFill>
              </a:rPr>
              <a:t>want to hold </a:t>
            </a:r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power at any cost</a:t>
            </a:r>
            <a:r>
              <a:rPr lang="en-US" sz="2800" dirty="0" smtClean="0">
                <a:solidFill>
                  <a:srgbClr val="002060"/>
                </a:solidFill>
              </a:rPr>
              <a:t>, also they have constant fear of losing their power.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Their </a:t>
            </a:r>
            <a:r>
              <a:rPr lang="en-US" sz="2800" dirty="0">
                <a:solidFill>
                  <a:srgbClr val="002060"/>
                </a:solidFill>
              </a:rPr>
              <a:t>thirst for power turns them into real tyrants, using the techniques of: 'divide and rule'. </a:t>
            </a:r>
          </a:p>
        </p:txBody>
      </p:sp>
      <p:pic>
        <p:nvPicPr>
          <p:cNvPr id="17410" name="Picture 2" descr="C:\Users\Kruiti\Desktop\MERCURY\download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39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Exaggerated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638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responsibility for their task is very important to them.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en-US" sz="2800" dirty="0" smtClean="0">
                <a:solidFill>
                  <a:srgbClr val="002060"/>
                </a:solidFill>
              </a:rPr>
              <a:t>hey </a:t>
            </a:r>
            <a:r>
              <a:rPr lang="en-US" sz="2800" dirty="0">
                <a:solidFill>
                  <a:srgbClr val="002060"/>
                </a:solidFill>
              </a:rPr>
              <a:t>dare not hand over to anyone else out of fear that it might all go wrong.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They </a:t>
            </a:r>
            <a:r>
              <a:rPr lang="en-US" sz="2800" dirty="0">
                <a:solidFill>
                  <a:srgbClr val="002060"/>
                </a:solidFill>
              </a:rPr>
              <a:t>are </a:t>
            </a:r>
            <a:r>
              <a:rPr lang="en-US" sz="2800" dirty="0" smtClean="0">
                <a:solidFill>
                  <a:srgbClr val="002060"/>
                </a:solidFill>
              </a:rPr>
              <a:t>hard </a:t>
            </a:r>
            <a:r>
              <a:rPr lang="en-US" sz="2800" dirty="0">
                <a:solidFill>
                  <a:srgbClr val="002060"/>
                </a:solidFill>
              </a:rPr>
              <a:t>workers, can be workaholics. </a:t>
            </a:r>
          </a:p>
        </p:txBody>
      </p:sp>
      <p:pic>
        <p:nvPicPr>
          <p:cNvPr id="23554" name="Picture 2" descr="C:\Users\Kruiti\Desktop\MERCURY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4286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Kruiti\Desktop\MERCURY\download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00" y="3657601"/>
            <a:ext cx="48570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Enemies of the </a:t>
            </a:r>
            <a:r>
              <a:rPr lang="en-US" sz="3600" dirty="0" err="1">
                <a:solidFill>
                  <a:srgbClr val="C00000"/>
                </a:solidFill>
              </a:rPr>
              <a:t>organisation</a:t>
            </a:r>
            <a:r>
              <a:rPr lang="en-US" sz="3600" dirty="0">
                <a:solidFill>
                  <a:srgbClr val="C00000"/>
                </a:solidFill>
              </a:rPr>
              <a:t>: suspicion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Their </a:t>
            </a:r>
            <a:r>
              <a:rPr lang="en-US" sz="2800" dirty="0">
                <a:solidFill>
                  <a:srgbClr val="002060"/>
                </a:solidFill>
              </a:rPr>
              <a:t>exaggerated control and dictatorial </a:t>
            </a:r>
            <a:r>
              <a:rPr lang="en-US" sz="2800" dirty="0" err="1">
                <a:solidFill>
                  <a:srgbClr val="002060"/>
                </a:solidFill>
              </a:rPr>
              <a:t>behaviour</a:t>
            </a:r>
            <a:r>
              <a:rPr lang="en-US" sz="2800" dirty="0">
                <a:solidFill>
                  <a:srgbClr val="002060"/>
                </a:solidFill>
              </a:rPr>
              <a:t> doesn't make them very </a:t>
            </a:r>
            <a:r>
              <a:rPr lang="en-US" sz="2800" dirty="0" smtClean="0">
                <a:solidFill>
                  <a:srgbClr val="002060"/>
                </a:solidFill>
              </a:rPr>
              <a:t>popular.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There </a:t>
            </a:r>
            <a:r>
              <a:rPr lang="en-US" sz="2800" dirty="0">
                <a:solidFill>
                  <a:srgbClr val="002060"/>
                </a:solidFill>
              </a:rPr>
              <a:t>are enemies all over the place and they don't know who they can trust anymore. </a:t>
            </a:r>
          </a:p>
        </p:txBody>
      </p:sp>
      <p:pic>
        <p:nvPicPr>
          <p:cNvPr id="22530" name="Picture 2" descr="C:\Users\Kruiti\Desktop\MERCURY\download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73" y="3302924"/>
            <a:ext cx="5342327" cy="35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Manipulation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32" y="3429000"/>
            <a:ext cx="9144000" cy="3429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They would register and control every single thought and every single act if they were given the chance. 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Try to </a:t>
            </a:r>
            <a:r>
              <a:rPr lang="en-US" sz="3200" dirty="0">
                <a:solidFill>
                  <a:srgbClr val="002060"/>
                </a:solidFill>
              </a:rPr>
              <a:t>mislead other people so they can remain in control. </a:t>
            </a:r>
          </a:p>
        </p:txBody>
      </p:sp>
      <p:pic>
        <p:nvPicPr>
          <p:cNvPr id="21506" name="Picture 2" descr="C:\Users\Kruiti\Desktop\MERCURY\download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Repeating </a:t>
            </a:r>
            <a:r>
              <a:rPr lang="en-US" dirty="0" smtClean="0">
                <a:solidFill>
                  <a:srgbClr val="C00000"/>
                </a:solidFill>
              </a:rPr>
              <a:t>same </a:t>
            </a:r>
            <a:r>
              <a:rPr lang="en-US" dirty="0">
                <a:solidFill>
                  <a:srgbClr val="C00000"/>
                </a:solidFill>
              </a:rPr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3340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are very conservative and want everything to remain the same.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They cannot move with the times, that is why the times turn against them.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There is a shortage in one area and a surplus in another and it becomes impossible to even it out. </a:t>
            </a:r>
          </a:p>
        </p:txBody>
      </p:sp>
      <p:pic>
        <p:nvPicPr>
          <p:cNvPr id="18434" name="Picture 2" descr="C:\Users\Kruiti\Desktop\MERCURY\4V2L1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81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2971800"/>
            <a:ext cx="14478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Exaggerated arrogance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562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This is symbolic for the physical symptoms we find in </a:t>
            </a:r>
            <a:r>
              <a:rPr lang="en-US" sz="3200" dirty="0" err="1">
                <a:solidFill>
                  <a:srgbClr val="002060"/>
                </a:solidFill>
              </a:rPr>
              <a:t>Mercurius</a:t>
            </a:r>
            <a:r>
              <a:rPr lang="en-US" sz="3200" dirty="0">
                <a:solidFill>
                  <a:srgbClr val="002060"/>
                </a:solidFill>
              </a:rPr>
              <a:t>: ulcers, caries of the teeth, syphilis, etc. 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9460" name="Picture 4" descr="C:\Users\Kruiti\Desktop\MERCURY\download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566505" cy="34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Kruiti\Desktop\MERCURY\download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04" y="3429001"/>
            <a:ext cx="45454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Enemies have to be controlled with dictatorial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Deep inside their is an impulse to murder everybody, to kill them with a knife, to stab them with a hot iron </a:t>
            </a:r>
            <a:r>
              <a:rPr lang="en-US" dirty="0" smtClean="0">
                <a:solidFill>
                  <a:srgbClr val="002060"/>
                </a:solidFill>
              </a:rPr>
              <a:t>rod.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They </a:t>
            </a:r>
            <a:r>
              <a:rPr lang="en-US" dirty="0">
                <a:solidFill>
                  <a:srgbClr val="002060"/>
                </a:solidFill>
              </a:rPr>
              <a:t>are very afraid of death themselves, afraid that their enemies will kill them to take over the reign.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Betrayal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a very strong theme in this remedy. </a:t>
            </a:r>
          </a:p>
        </p:txBody>
      </p:sp>
      <p:pic>
        <p:nvPicPr>
          <p:cNvPr id="20482" name="Picture 2" descr="C:\Users\Kruiti\Desktop\MERCURY\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4195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Kruiti\Desktop\MERCURY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72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7968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8905"/>
            <a:ext cx="3352800" cy="52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Kruiti\Desktop\MERCURY\download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18906"/>
            <a:ext cx="3367990" cy="52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41800"/>
              </p:ext>
            </p:extLst>
          </p:nvPr>
        </p:nvGraphicFramePr>
        <p:xfrm>
          <a:off x="228600" y="304800"/>
          <a:ext cx="4800600" cy="6248400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</a:tblGrid>
              <a:tr h="92568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Molecular Formula: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Hg</a:t>
                      </a:r>
                      <a:endParaRPr lang="en-US" sz="2400" b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702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Synonyms: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2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Hydrargyrum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latinLnBrk="0"/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Quicksilver</a:t>
                      </a:r>
                    </a:p>
                    <a:p>
                      <a:pPr latinLnBrk="0"/>
                      <a:r>
                        <a:rPr lang="en-US" sz="2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Liquid silver</a:t>
                      </a:r>
                    </a:p>
                    <a:p>
                      <a:pPr latinLnBrk="0"/>
                      <a:r>
                        <a:rPr lang="en-US" sz="2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Mercurio</a:t>
                      </a:r>
                      <a:endParaRPr lang="en-US" sz="24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latinLnBrk="0"/>
                      <a:r>
                        <a:rPr lang="en-US" sz="24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Mercure</a:t>
                      </a:r>
                      <a:endParaRPr lang="en-US" sz="24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latinLnBrk="0"/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568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Molecular Weight: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200.59 g/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mol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C:\Users\Kruiti\Desktop\MERCURY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0"/>
            <a:ext cx="403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5715000" cy="6858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Vithoulkas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says: '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Mercurius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has a narrow range of tolerance to everything'. They are a </a:t>
            </a: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</a:rPr>
              <a:t>living 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thermometer (Kent)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At one moment, he is suffering from cold and seeks warmth, but once warm he becomes aggravated by the warmth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also.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There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is also a weakness and instability in emotional expression; </a:t>
            </a: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</a:rPr>
              <a:t>weeping alternating with laughing.</a:t>
            </a:r>
          </a:p>
        </p:txBody>
      </p:sp>
      <p:pic>
        <p:nvPicPr>
          <p:cNvPr id="36866" name="Picture 2" descr="C:\Users\Kruiti\Desktop\MERCURY\download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00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ruiti\Desktop\MERCURY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507"/>
            <a:ext cx="9144000" cy="69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Stages of development of pathology on mental plane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STAGE 1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2800" b="1" u="sng" dirty="0" smtClean="0">
                <a:solidFill>
                  <a:srgbClr val="C00000"/>
                </a:solidFill>
              </a:rPr>
              <a:t>SLOWNESS OF ACTION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Mercurius</a:t>
            </a:r>
            <a:r>
              <a:rPr lang="en-US" sz="3200" dirty="0" smtClean="0">
                <a:solidFill>
                  <a:srgbClr val="002060"/>
                </a:solidFill>
              </a:rPr>
              <a:t> is both </a:t>
            </a:r>
            <a:r>
              <a:rPr lang="en-US" sz="3200" b="1" dirty="0" smtClean="0">
                <a:solidFill>
                  <a:srgbClr val="002060"/>
                </a:solidFill>
              </a:rPr>
              <a:t>slow of mind </a:t>
            </a:r>
            <a:r>
              <a:rPr lang="en-US" sz="3200" dirty="0" smtClean="0">
                <a:solidFill>
                  <a:srgbClr val="002060"/>
                </a:solidFill>
              </a:rPr>
              <a:t>and </a:t>
            </a:r>
            <a:r>
              <a:rPr lang="en-US" sz="3200" b="1" dirty="0" smtClean="0">
                <a:solidFill>
                  <a:srgbClr val="002060"/>
                </a:solidFill>
              </a:rPr>
              <a:t>poor in comprehension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Comapare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Calcarea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carb- Slowness of mind, but once comprehended, able to use the idea efficiently.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Phosphorus &amp; Phosphoric acid- Slow to answer.]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Mercurius</a:t>
            </a:r>
            <a:r>
              <a:rPr lang="en-US" sz="3200" dirty="0" smtClean="0">
                <a:solidFill>
                  <a:srgbClr val="002060"/>
                </a:solidFill>
              </a:rPr>
              <a:t> is </a:t>
            </a:r>
            <a:r>
              <a:rPr lang="en-US" sz="3200" b="1" dirty="0" smtClean="0">
                <a:solidFill>
                  <a:srgbClr val="002060"/>
                </a:solidFill>
              </a:rPr>
              <a:t>worthlessly hurried </a:t>
            </a:r>
            <a:r>
              <a:rPr lang="en-US" sz="3200" dirty="0" smtClean="0">
                <a:solidFill>
                  <a:srgbClr val="002060"/>
                </a:solidFill>
              </a:rPr>
              <a:t>(doesn’t accomplish anything </a:t>
            </a:r>
            <a:r>
              <a:rPr lang="en-US" sz="3200" dirty="0" err="1" smtClean="0">
                <a:solidFill>
                  <a:srgbClr val="002060"/>
                </a:solidFill>
              </a:rPr>
              <a:t>inspite</a:t>
            </a:r>
            <a:r>
              <a:rPr lang="en-US" sz="3200" dirty="0" smtClean="0">
                <a:solidFill>
                  <a:srgbClr val="002060"/>
                </a:solidFill>
              </a:rPr>
              <a:t> of hurriedness)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[Compare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Tarentula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Sulphuric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acid,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Nux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vomica- Hurried but productive.]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ruiti\Desktop\MERCURY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191000" cy="21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STAGE </a:t>
            </a:r>
            <a:r>
              <a:rPr lang="en-US" sz="2800" b="1" u="sng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2800" b="1" u="sng" dirty="0" smtClean="0">
                <a:solidFill>
                  <a:srgbClr val="C00000"/>
                </a:solidFill>
              </a:rPr>
              <a:t>IMPULSIVITY</a:t>
            </a:r>
            <a:endParaRPr lang="en-US" sz="2800" b="1" u="sng" dirty="0">
              <a:solidFill>
                <a:srgbClr val="C0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Vulnerability </a:t>
            </a:r>
            <a:r>
              <a:rPr lang="en-US" sz="2800" dirty="0">
                <a:solidFill>
                  <a:srgbClr val="002060"/>
                </a:solidFill>
              </a:rPr>
              <a:t>to stimuli from without &amp; within-unable to keep his mind concentrated purely in a particular direction.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Every </a:t>
            </a:r>
            <a:r>
              <a:rPr lang="en-US" sz="2800" dirty="0">
                <a:solidFill>
                  <a:srgbClr val="002060"/>
                </a:solidFill>
              </a:rPr>
              <a:t>random thought patient feels need to respond.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Progress </a:t>
            </a:r>
            <a:r>
              <a:rPr lang="en-US" sz="2800" dirty="0">
                <a:solidFill>
                  <a:srgbClr val="002060"/>
                </a:solidFill>
              </a:rPr>
              <a:t>to Extreme Pathology- Impulse to strike, to smash </a:t>
            </a:r>
            <a:r>
              <a:rPr lang="en-US" sz="2800" dirty="0" smtClean="0">
                <a:solidFill>
                  <a:srgbClr val="002060"/>
                </a:solidFill>
              </a:rPr>
              <a:t>things.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To </a:t>
            </a:r>
            <a:r>
              <a:rPr lang="en-US" sz="2800" dirty="0">
                <a:solidFill>
                  <a:srgbClr val="002060"/>
                </a:solidFill>
              </a:rPr>
              <a:t>kill someone over a merely slight </a:t>
            </a:r>
            <a:r>
              <a:rPr lang="en-US" sz="2800" dirty="0" smtClean="0">
                <a:solidFill>
                  <a:srgbClr val="002060"/>
                </a:solidFill>
              </a:rPr>
              <a:t>offence.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To killed loved ones </a:t>
            </a:r>
            <a:r>
              <a:rPr lang="en-US" sz="2800" dirty="0" smtClean="0">
                <a:solidFill>
                  <a:srgbClr val="002060"/>
                </a:solidFill>
              </a:rPr>
              <a:t>(like </a:t>
            </a:r>
            <a:r>
              <a:rPr lang="en-US" sz="2800" dirty="0" err="1" smtClean="0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Nux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vom,Platina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ruiti\Desktop\MERCURY\shutterstock_622433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STAGE </a:t>
            </a:r>
            <a:r>
              <a:rPr lang="en-US" sz="2800" b="1" u="sng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u="sng" dirty="0">
                <a:solidFill>
                  <a:schemeClr val="bg1"/>
                </a:solidFill>
              </a:rPr>
              <a:t>PARANOID STATE.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So </a:t>
            </a:r>
            <a:r>
              <a:rPr lang="en-US" sz="2800" dirty="0">
                <a:solidFill>
                  <a:schemeClr val="bg1"/>
                </a:solidFill>
              </a:rPr>
              <a:t>vulnerable that he begins to perceive everyone as his enemy.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</a:t>
            </a:r>
            <a:r>
              <a:rPr lang="en-US" sz="2800" dirty="0">
                <a:solidFill>
                  <a:schemeClr val="bg1"/>
                </a:solidFill>
              </a:rPr>
              <a:t>actually insane, but feel he is going </a:t>
            </a:r>
            <a:r>
              <a:rPr lang="en-US" sz="2800" dirty="0" smtClean="0">
                <a:solidFill>
                  <a:schemeClr val="bg1"/>
                </a:solidFill>
              </a:rPr>
              <a:t>insane..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Fear of </a:t>
            </a:r>
            <a:r>
              <a:rPr lang="en-US" sz="2800" dirty="0">
                <a:solidFill>
                  <a:schemeClr val="bg1"/>
                </a:solidFill>
              </a:rPr>
              <a:t>insanity </a:t>
            </a:r>
            <a:r>
              <a:rPr lang="en-US" sz="2800" dirty="0" err="1">
                <a:solidFill>
                  <a:schemeClr val="bg1"/>
                </a:solidFill>
              </a:rPr>
              <a:t>Agg</a:t>
            </a:r>
            <a:r>
              <a:rPr lang="en-US" sz="2800" dirty="0">
                <a:solidFill>
                  <a:schemeClr val="bg1"/>
                </a:solidFill>
              </a:rPr>
              <a:t> night. </a:t>
            </a:r>
          </a:p>
        </p:txBody>
      </p:sp>
    </p:spTree>
    <p:extLst>
      <p:ext uri="{BB962C8B-B14F-4D97-AF65-F5344CB8AC3E}">
        <p14:creationId xmlns:p14="http://schemas.microsoft.com/office/powerpoint/2010/main" val="35218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STAGE 4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2800" b="1" u="sng" dirty="0" smtClean="0">
                <a:solidFill>
                  <a:srgbClr val="C00000"/>
                </a:solidFill>
              </a:rPr>
              <a:t>LACK OF REACTIVE POWER. </a:t>
            </a:r>
          </a:p>
          <a:p>
            <a:pPr marL="0" indent="0" algn="ctr">
              <a:buNone/>
            </a:pPr>
            <a:endParaRPr lang="en-US" sz="28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It </a:t>
            </a:r>
            <a:r>
              <a:rPr lang="en-US" sz="2800" dirty="0">
                <a:solidFill>
                  <a:srgbClr val="002060"/>
                </a:solidFill>
              </a:rPr>
              <a:t>cannot even generate an Insane state. 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Instead </a:t>
            </a:r>
            <a:r>
              <a:rPr lang="en-US" sz="2800" dirty="0">
                <a:solidFill>
                  <a:srgbClr val="002060"/>
                </a:solidFill>
              </a:rPr>
              <a:t>develops Imbecility.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Sensation-Brain </a:t>
            </a:r>
            <a:r>
              <a:rPr lang="en-US" sz="2800" dirty="0">
                <a:solidFill>
                  <a:srgbClr val="002060"/>
                </a:solidFill>
              </a:rPr>
              <a:t>becomes softened &amp; incapable of reacting.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All </a:t>
            </a:r>
            <a:r>
              <a:rPr lang="en-US" sz="2800" dirty="0">
                <a:solidFill>
                  <a:srgbClr val="002060"/>
                </a:solidFill>
              </a:rPr>
              <a:t>stimuli are absorbed &amp; no longer comprehended.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4" name="AutoShape 2" descr="Emotional suppression is ungodly and harmful – Teaching Humble He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 descr="C:\Users\Kruiti\Desktop\MERCURY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26" y="3990975"/>
            <a:ext cx="6087774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295400"/>
          </a:xfrm>
        </p:spPr>
        <p:txBody>
          <a:bodyPr/>
          <a:lstStyle/>
          <a:p>
            <a:r>
              <a:rPr lang="en-US" sz="4000" dirty="0"/>
              <a:t>PHILIP </a:t>
            </a:r>
            <a:r>
              <a:rPr lang="en-US" sz="4000" dirty="0" smtClean="0"/>
              <a:t>M.BAILEY EXPLAINATION</a:t>
            </a:r>
            <a:endParaRPr lang="en-US" sz="4000" dirty="0"/>
          </a:p>
        </p:txBody>
      </p:sp>
      <p:pic>
        <p:nvPicPr>
          <p:cNvPr id="14338" name="Picture 2" descr="C:\Users\Kruiti\Desktop\MERCURY\0030_PBai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4200"/>
            <a:ext cx="3581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ruiti\Desktop\MERCURY\91aCx+hCjY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828800"/>
            <a:ext cx="315672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Unique-Poles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“One </a:t>
            </a:r>
            <a:r>
              <a:rPr lang="en-US" sz="3600" i="1" dirty="0">
                <a:solidFill>
                  <a:srgbClr val="C00000"/>
                </a:solidFill>
              </a:rPr>
              <a:t>foot in the world of dream and other in the real </a:t>
            </a:r>
            <a:r>
              <a:rPr lang="en-US" sz="3600" i="1" dirty="0" smtClean="0">
                <a:solidFill>
                  <a:srgbClr val="C00000"/>
                </a:solidFill>
              </a:rPr>
              <a:t>world”.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Two </a:t>
            </a: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</a:rPr>
              <a:t>Extreme Modes </a:t>
            </a:r>
            <a:endParaRPr lang="en-US" sz="36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a)cold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logic &amp; astute institution.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b)pragmatism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mysticism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c)austerity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hedonism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d)introvert &amp; extrovert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e)optimist &amp; pessimist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5029200" cy="6629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Mercurius</a:t>
            </a:r>
            <a:r>
              <a:rPr lang="en-US" sz="3200" dirty="0" smtClean="0">
                <a:solidFill>
                  <a:srgbClr val="002060"/>
                </a:solidFill>
              </a:rPr>
              <a:t> individuals </a:t>
            </a:r>
            <a:r>
              <a:rPr lang="en-US" sz="3200" dirty="0">
                <a:solidFill>
                  <a:srgbClr val="002060"/>
                </a:solidFill>
              </a:rPr>
              <a:t>are </a:t>
            </a:r>
            <a:r>
              <a:rPr lang="en-US" sz="3200" dirty="0">
                <a:solidFill>
                  <a:srgbClr val="C00000"/>
                </a:solidFill>
              </a:rPr>
              <a:t>gifted writers or speakers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Mercurius</a:t>
            </a:r>
            <a:r>
              <a:rPr lang="en-US" sz="3200" dirty="0">
                <a:solidFill>
                  <a:srgbClr val="002060"/>
                </a:solidFill>
              </a:rPr>
              <a:t> loves a </a:t>
            </a:r>
            <a:r>
              <a:rPr lang="en-US" sz="3200" dirty="0">
                <a:solidFill>
                  <a:srgbClr val="C00000"/>
                </a:solidFill>
              </a:rPr>
              <a:t>play on </a:t>
            </a:r>
            <a:r>
              <a:rPr lang="en-US" sz="3200" dirty="0" smtClean="0">
                <a:solidFill>
                  <a:srgbClr val="C00000"/>
                </a:solidFill>
              </a:rPr>
              <a:t>words</a:t>
            </a:r>
            <a:r>
              <a:rPr lang="en-US" sz="3200" dirty="0" smtClean="0">
                <a:solidFill>
                  <a:srgbClr val="002060"/>
                </a:solidFill>
              </a:rPr>
              <a:t>. Manipulate </a:t>
            </a:r>
            <a:r>
              <a:rPr lang="en-US" sz="3200" dirty="0">
                <a:solidFill>
                  <a:srgbClr val="002060"/>
                </a:solidFill>
              </a:rPr>
              <a:t>words into any form</a:t>
            </a:r>
            <a:r>
              <a:rPr lang="en-US" sz="3200" dirty="0" smtClean="0">
                <a:solidFill>
                  <a:srgbClr val="002060"/>
                </a:solidFill>
              </a:rPr>
              <a:t>, for </a:t>
            </a:r>
            <a:r>
              <a:rPr lang="en-US" sz="3200" dirty="0">
                <a:solidFill>
                  <a:srgbClr val="002060"/>
                </a:solidFill>
              </a:rPr>
              <a:t>any </a:t>
            </a:r>
            <a:r>
              <a:rPr lang="en-US" sz="3200" dirty="0" smtClean="0">
                <a:solidFill>
                  <a:srgbClr val="002060"/>
                </a:solidFill>
              </a:rPr>
              <a:t>purpose.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Sudden </a:t>
            </a:r>
            <a:r>
              <a:rPr lang="en-US" sz="3200" dirty="0">
                <a:solidFill>
                  <a:srgbClr val="002060"/>
                </a:solidFill>
              </a:rPr>
              <a:t>inspirations &amp; maddening distraction by Trivial </a:t>
            </a:r>
            <a:r>
              <a:rPr lang="en-US" sz="3200" dirty="0" smtClean="0">
                <a:solidFill>
                  <a:srgbClr val="002060"/>
                </a:solidFill>
              </a:rPr>
              <a:t>Thoughts. E.g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>
                <a:solidFill>
                  <a:srgbClr val="C00000"/>
                </a:solidFill>
              </a:rPr>
              <a:t>Shakespeare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0962" name="Picture 2" descr="C:\Users\Kruiti\Desktop\MERCURY\download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05" y="0"/>
            <a:ext cx="3814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Puer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Puella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6800"/>
            <a:ext cx="5410201" cy="563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Carl Jung: </a:t>
            </a:r>
            <a:r>
              <a:rPr lang="en-US" sz="3200" dirty="0" err="1" smtClean="0">
                <a:solidFill>
                  <a:srgbClr val="002060"/>
                </a:solidFill>
              </a:rPr>
              <a:t>Puer</a:t>
            </a:r>
            <a:r>
              <a:rPr lang="en-US" sz="3200" dirty="0" smtClean="0">
                <a:solidFill>
                  <a:srgbClr val="002060"/>
                </a:solidFill>
              </a:rPr>
              <a:t> is a person who never really grows up, yet is charming, self obsessed &amp; often manipulative.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I</a:t>
            </a:r>
            <a:r>
              <a:rPr lang="en-US" sz="3200" dirty="0" smtClean="0">
                <a:solidFill>
                  <a:srgbClr val="002060"/>
                </a:solidFill>
              </a:rPr>
              <a:t>nherent good at manipulating people to get his own way, both through charm &amp; less attractive methods, such as tantrums.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1986" name="Picture 2" descr="C:\Users\Kruiti\Desktop\MERCURY\download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44958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dirty="0" smtClean="0">
              <a:solidFill>
                <a:srgbClr val="C00000"/>
              </a:solidFill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Algerian" pitchFamily="82" charset="0"/>
              </a:rPr>
              <a:t>SIGNATURE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sz="2800" dirty="0" err="1">
                <a:solidFill>
                  <a:srgbClr val="C00000"/>
                </a:solidFill>
              </a:rPr>
              <a:t>Mercurius</a:t>
            </a:r>
            <a:r>
              <a:rPr lang="en-US" sz="2800" dirty="0">
                <a:solidFill>
                  <a:srgbClr val="C00000"/>
                </a:solidFill>
              </a:rPr>
              <a:t> is named after the </a:t>
            </a:r>
            <a:r>
              <a:rPr lang="en-US" sz="2800" dirty="0">
                <a:solidFill>
                  <a:srgbClr val="002060"/>
                </a:solidFill>
              </a:rPr>
              <a:t>Roman God </a:t>
            </a:r>
            <a:r>
              <a:rPr lang="en-US" sz="2800" dirty="0" err="1">
                <a:solidFill>
                  <a:srgbClr val="002060"/>
                </a:solidFill>
              </a:rPr>
              <a:t>Mercurius</a:t>
            </a:r>
            <a:r>
              <a:rPr lang="en-US" sz="2800" dirty="0">
                <a:solidFill>
                  <a:srgbClr val="C00000"/>
                </a:solidFill>
              </a:rPr>
              <a:t>, the God </a:t>
            </a:r>
            <a:r>
              <a:rPr lang="en-US" sz="2800" dirty="0" smtClean="0">
                <a:solidFill>
                  <a:srgbClr val="C00000"/>
                </a:solidFill>
              </a:rPr>
              <a:t>of </a:t>
            </a:r>
            <a:r>
              <a:rPr lang="en-US" sz="2800" dirty="0">
                <a:solidFill>
                  <a:srgbClr val="C00000"/>
                </a:solidFill>
              </a:rPr>
              <a:t>financial gain, commerce, communication, travelers, </a:t>
            </a:r>
            <a:r>
              <a:rPr lang="en-US" sz="2800" dirty="0" smtClean="0">
                <a:solidFill>
                  <a:srgbClr val="C00000"/>
                </a:solidFill>
              </a:rPr>
              <a:t>trickery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merchants and thieves.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The </a:t>
            </a:r>
            <a:r>
              <a:rPr lang="en-US" sz="2800" dirty="0">
                <a:solidFill>
                  <a:srgbClr val="C00000"/>
                </a:solidFill>
              </a:rPr>
              <a:t>planet </a:t>
            </a:r>
            <a:r>
              <a:rPr lang="en-US" sz="2800" dirty="0" err="1">
                <a:solidFill>
                  <a:srgbClr val="C00000"/>
                </a:solidFill>
              </a:rPr>
              <a:t>Mercurius</a:t>
            </a:r>
            <a:r>
              <a:rPr lang="en-US" sz="2800" dirty="0">
                <a:solidFill>
                  <a:srgbClr val="C00000"/>
                </a:solidFill>
              </a:rPr>
              <a:t> is named after the same God. </a:t>
            </a:r>
          </a:p>
        </p:txBody>
      </p:sp>
      <p:pic>
        <p:nvPicPr>
          <p:cNvPr id="3074" name="Picture 2" descr="C:\Users\Kruiti\Desktop\MERCURY\320px-Amsterdam_Royal_Palace_2747_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2032"/>
            <a:ext cx="4038600" cy="68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5418841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3000"/>
            <a:ext cx="5114041" cy="5715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Can </a:t>
            </a:r>
            <a:r>
              <a:rPr lang="en-US" sz="3200" dirty="0">
                <a:solidFill>
                  <a:srgbClr val="002060"/>
                </a:solidFill>
              </a:rPr>
              <a:t>be totally open with another about himself, especially with one of the opposite sex.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Fall </a:t>
            </a:r>
            <a:r>
              <a:rPr lang="en-US" sz="3200" dirty="0">
                <a:solidFill>
                  <a:srgbClr val="002060"/>
                </a:solidFill>
              </a:rPr>
              <a:t>instantly in love, </a:t>
            </a:r>
            <a:r>
              <a:rPr lang="en-US" sz="3200" dirty="0" smtClean="0">
                <a:solidFill>
                  <a:srgbClr val="002060"/>
                </a:solidFill>
              </a:rPr>
              <a:t>propose &amp; </a:t>
            </a:r>
            <a:r>
              <a:rPr lang="en-US" sz="3200" dirty="0">
                <a:solidFill>
                  <a:srgbClr val="002060"/>
                </a:solidFill>
              </a:rPr>
              <a:t>then fall instantly out of </a:t>
            </a:r>
            <a:r>
              <a:rPr lang="en-US" sz="3200" dirty="0" smtClean="0">
                <a:solidFill>
                  <a:srgbClr val="002060"/>
                </a:solidFill>
              </a:rPr>
              <a:t>love.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Completely </a:t>
            </a:r>
            <a:r>
              <a:rPr lang="en-US" sz="3200" dirty="0">
                <a:solidFill>
                  <a:srgbClr val="002060"/>
                </a:solidFill>
              </a:rPr>
              <a:t>takes </a:t>
            </a:r>
            <a:r>
              <a:rPr lang="en-US" sz="3200" dirty="0" smtClean="0">
                <a:solidFill>
                  <a:srgbClr val="002060"/>
                </a:solidFill>
              </a:rPr>
              <a:t>love for granted.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3010" name="Picture 2" descr="C:\Users\Kruiti\Desktop\MERCURY\7536220584903fa4387716831233f6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41" y="32084"/>
            <a:ext cx="4029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Detachment &amp; Alienation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116" y="762000"/>
            <a:ext cx="5257800" cy="6096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Function </a:t>
            </a:r>
            <a:r>
              <a:rPr lang="en-US" sz="2800" dirty="0">
                <a:solidFill>
                  <a:srgbClr val="002060"/>
                </a:solidFill>
              </a:rPr>
              <a:t>primarily from mind rather than the </a:t>
            </a:r>
            <a:r>
              <a:rPr lang="en-US" sz="2800" dirty="0" smtClean="0">
                <a:solidFill>
                  <a:srgbClr val="002060"/>
                </a:solidFill>
              </a:rPr>
              <a:t>emotions.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[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Lycopodium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-is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as mental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as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mercurius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.]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Mercurius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mind-tremendous plasticity &amp; flexibility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Detached-Does </a:t>
            </a:r>
            <a:r>
              <a:rPr lang="en-US" sz="2800" dirty="0">
                <a:solidFill>
                  <a:srgbClr val="002060"/>
                </a:solidFill>
              </a:rPr>
              <a:t>not bother with the highly personal struggle for self confidence &amp; self respect that occupies the minds of many </a:t>
            </a:r>
            <a:r>
              <a:rPr lang="en-US" sz="2800" dirty="0" err="1">
                <a:solidFill>
                  <a:srgbClr val="002060"/>
                </a:solidFill>
              </a:rPr>
              <a:t>Lyco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44034" name="Picture 2" descr="C:\Users\Kruiti\Desktop\MERCURY\download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79145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Megalomania &amp; Cruelty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0292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Tendency to </a:t>
            </a:r>
            <a:r>
              <a:rPr lang="en-US" sz="2800" dirty="0">
                <a:solidFill>
                  <a:srgbClr val="002060"/>
                </a:solidFill>
              </a:rPr>
              <a:t>have everything ones own way, if doesn’t get it, creates havoc. 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When </a:t>
            </a:r>
            <a:r>
              <a:rPr lang="en-US" sz="2800" dirty="0">
                <a:solidFill>
                  <a:srgbClr val="002060"/>
                </a:solidFill>
              </a:rPr>
              <a:t>Dictator does not get its own way, he </a:t>
            </a:r>
            <a:r>
              <a:rPr lang="en-US" sz="2800" dirty="0" smtClean="0">
                <a:solidFill>
                  <a:srgbClr val="002060"/>
                </a:solidFill>
              </a:rPr>
              <a:t>kills.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Inflation </a:t>
            </a:r>
            <a:r>
              <a:rPr lang="en-US" sz="2800" dirty="0">
                <a:solidFill>
                  <a:srgbClr val="002060"/>
                </a:solidFill>
              </a:rPr>
              <a:t>of ego which is accompanied by real mental agility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perceptiveness,Intuitive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psychic sense.</a:t>
            </a:r>
          </a:p>
        </p:txBody>
      </p:sp>
      <p:pic>
        <p:nvPicPr>
          <p:cNvPr id="45058" name="Picture 2" descr="C:\Users\Kruiti\Desktop\MERCURY\pink-pawn-looks-mirror-sees-queen-reflection-concept-megalomania-stupidity-dreams-turning-pawn-135120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C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h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r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c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t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e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r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i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s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t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i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c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 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P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h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y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s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i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c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a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l 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f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e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t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u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r</a:t>
            </a:r>
            <a:r>
              <a:rPr lang="en-US" sz="9600" b="1" dirty="0">
                <a:solidFill>
                  <a:srgbClr val="002060"/>
                </a:solidFill>
                <a:latin typeface="Script MT Bold" pitchFamily="66" charset="0"/>
              </a:rPr>
              <a:t>e</a:t>
            </a:r>
            <a:r>
              <a:rPr lang="en-US" sz="9600" b="1" dirty="0">
                <a:solidFill>
                  <a:srgbClr val="C00000"/>
                </a:solidFill>
                <a:latin typeface="Script MT Bold" pitchFamily="66" charset="0"/>
              </a:rPr>
              <a:t>s</a:t>
            </a:r>
            <a:endParaRPr lang="en-US" sz="9600" b="1" dirty="0">
              <a:solidFill>
                <a:srgbClr val="C0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effectLst/>
              </a:rPr>
              <a:t>Congestive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fontAlgn="base"/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is basically inflammatory group of remedies.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Every inflammation begins with </a:t>
            </a:r>
            <a:r>
              <a:rPr lang="en-US" sz="2800" dirty="0" smtClean="0">
                <a:solidFill>
                  <a:srgbClr val="002060"/>
                </a:solidFill>
              </a:rPr>
              <a:t>congestion.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i="1" dirty="0" err="1" smtClean="0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presents </a:t>
            </a:r>
            <a:r>
              <a:rPr lang="en-US" sz="2800" dirty="0" smtClean="0">
                <a:solidFill>
                  <a:srgbClr val="002060"/>
                </a:solidFill>
              </a:rPr>
              <a:t>conditions where </a:t>
            </a:r>
            <a:r>
              <a:rPr lang="en-US" sz="2800" dirty="0">
                <a:solidFill>
                  <a:srgbClr val="002060"/>
                </a:solidFill>
              </a:rPr>
              <a:t>suppuration has supervened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[Unlike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</a:rPr>
              <a:t>Aco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, Bell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 or 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</a:rPr>
              <a:t>Ferr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-ph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.,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these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three drugs have congestion in their first stage of inflammation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.]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An abscess in </a:t>
            </a:r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is of spreading </a:t>
            </a:r>
            <a:r>
              <a:rPr lang="en-US" sz="2800" dirty="0" smtClean="0">
                <a:solidFill>
                  <a:srgbClr val="002060"/>
                </a:solidFill>
              </a:rPr>
              <a:t>congestion- </a:t>
            </a:r>
            <a:r>
              <a:rPr lang="en-US" sz="2800" b="1" dirty="0" smtClean="0">
                <a:solidFill>
                  <a:srgbClr val="002060"/>
                </a:solidFill>
              </a:rPr>
              <a:t>more </a:t>
            </a:r>
            <a:r>
              <a:rPr lang="en-US" sz="2800" b="1" dirty="0">
                <a:solidFill>
                  <a:srgbClr val="002060"/>
                </a:solidFill>
              </a:rPr>
              <a:t>red, more painful, more throbbing, and with adjacent lymphadenopathy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effectLst/>
              </a:rPr>
              <a:t>Catarrhal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00600" cy="5638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200" i="1" dirty="0" err="1">
                <a:solidFill>
                  <a:srgbClr val="002060"/>
                </a:solidFill>
              </a:rPr>
              <a:t>Merc</a:t>
            </a:r>
            <a:r>
              <a:rPr lang="en-US" sz="3200" dirty="0">
                <a:solidFill>
                  <a:srgbClr val="002060"/>
                </a:solidFill>
              </a:rPr>
              <a:t> causes inflammation of mucous membranes resulting in </a:t>
            </a:r>
            <a:r>
              <a:rPr lang="en-US" sz="3200" b="1" dirty="0">
                <a:solidFill>
                  <a:srgbClr val="002060"/>
                </a:solidFill>
              </a:rPr>
              <a:t>profuse, thin, slimy, acrid, burning, foul or thick greenish-yellow discharges.</a:t>
            </a:r>
            <a:endParaRPr lang="en-US" sz="3200" dirty="0">
              <a:solidFill>
                <a:srgbClr val="002060"/>
              </a:solidFill>
            </a:endParaRPr>
          </a:p>
          <a:p>
            <a:pPr fontAlgn="base"/>
            <a:r>
              <a:rPr lang="en-US" sz="3200" i="1" dirty="0" err="1">
                <a:solidFill>
                  <a:srgbClr val="002060"/>
                </a:solidFill>
              </a:rPr>
              <a:t>Merc</a:t>
            </a:r>
            <a:r>
              <a:rPr lang="en-US" sz="3200" dirty="0">
                <a:solidFill>
                  <a:srgbClr val="002060"/>
                </a:solidFill>
              </a:rPr>
              <a:t> covers simple to </a:t>
            </a:r>
            <a:r>
              <a:rPr lang="en-US" sz="3200" b="1" dirty="0">
                <a:solidFill>
                  <a:srgbClr val="002060"/>
                </a:solidFill>
              </a:rPr>
              <a:t>malignant catarrhs</a:t>
            </a:r>
            <a:r>
              <a:rPr lang="en-US" sz="3200" dirty="0">
                <a:solidFill>
                  <a:srgbClr val="002060"/>
                </a:solidFill>
              </a:rPr>
              <a:t> in its pathogenesis.</a:t>
            </a:r>
          </a:p>
          <a:p>
            <a:endParaRPr lang="en-US" dirty="0"/>
          </a:p>
        </p:txBody>
      </p:sp>
      <p:pic>
        <p:nvPicPr>
          <p:cNvPr id="35842" name="Picture 2" descr="C:\Users\Kruiti\Desktop\MERCURY\download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78" y="1371600"/>
            <a:ext cx="435385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1447800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66078" y="6400800"/>
            <a:ext cx="4353859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effectLst/>
              </a:rPr>
              <a:t>Ulcerative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613714" cy="5943600"/>
          </a:xfrm>
        </p:spPr>
        <p:txBody>
          <a:bodyPr>
            <a:normAutofit/>
          </a:bodyPr>
          <a:lstStyle/>
          <a:p>
            <a:pPr fontAlgn="base"/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has ulcerations; of the mucous membranes, esp. of mouth and throat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>
                <a:solidFill>
                  <a:srgbClr val="002060"/>
                </a:solidFill>
              </a:rPr>
              <a:t>syphilitic miasmatic dimension is responsible for </a:t>
            </a:r>
            <a:r>
              <a:rPr lang="en-US" sz="2800" b="1" i="1" dirty="0">
                <a:solidFill>
                  <a:srgbClr val="002060"/>
                </a:solidFill>
              </a:rPr>
              <a:t>recurrent and non-healing </a:t>
            </a:r>
            <a:r>
              <a:rPr lang="en-US" sz="2800" b="1" i="1" dirty="0" smtClean="0">
                <a:solidFill>
                  <a:srgbClr val="002060"/>
                </a:solidFill>
              </a:rPr>
              <a:t>ulcerations.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U</a:t>
            </a:r>
            <a:r>
              <a:rPr lang="en-US" sz="2800" dirty="0" smtClean="0">
                <a:solidFill>
                  <a:srgbClr val="002060"/>
                </a:solidFill>
              </a:rPr>
              <a:t>lcers </a:t>
            </a:r>
            <a:r>
              <a:rPr lang="en-US" sz="2800" dirty="0">
                <a:solidFill>
                  <a:srgbClr val="002060"/>
                </a:solidFill>
              </a:rPr>
              <a:t>based on deep pathologies, or metabolic basis.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4818" name="Picture 2" descr="C:\Users\Kruiti\Desktop\MERCURY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14" y="1143000"/>
            <a:ext cx="453028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effectLst/>
              </a:rPr>
              <a:t>Destructive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981985" cy="5791200"/>
          </a:xfrm>
        </p:spPr>
        <p:txBody>
          <a:bodyPr>
            <a:noAutofit/>
          </a:bodyPr>
          <a:lstStyle/>
          <a:p>
            <a:pPr fontAlgn="base"/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is destructive both at body and mind levels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i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2800" i="1" dirty="0" err="1" smtClean="0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 smtClean="0">
                <a:solidFill>
                  <a:srgbClr val="002060"/>
                </a:solidFill>
              </a:rPr>
              <a:t>transforms healthy </a:t>
            </a:r>
            <a:r>
              <a:rPr lang="en-US" sz="2800" dirty="0">
                <a:solidFill>
                  <a:srgbClr val="002060"/>
                </a:solidFill>
              </a:rPr>
              <a:t>cells into decrepit, inflamed and necrotic wrecks.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L</a:t>
            </a:r>
            <a:r>
              <a:rPr lang="en-US" sz="2800" dirty="0" smtClean="0">
                <a:solidFill>
                  <a:srgbClr val="002060"/>
                </a:solidFill>
              </a:rPr>
              <a:t>esions </a:t>
            </a:r>
            <a:r>
              <a:rPr lang="en-US" sz="2800" dirty="0">
                <a:solidFill>
                  <a:srgbClr val="002060"/>
                </a:solidFill>
              </a:rPr>
              <a:t>resemble those of syphilis.</a:t>
            </a: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Inflammations </a:t>
            </a:r>
            <a:r>
              <a:rPr lang="en-US" sz="2800" dirty="0">
                <a:solidFill>
                  <a:srgbClr val="002060"/>
                </a:solidFill>
              </a:rPr>
              <a:t>of malignant types, and prostration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3794" name="Picture 2" descr="C:\Users\Kruiti\Desktop\MERCURY\5933-0550x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59" y="1066800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Scrofulous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724400" cy="5867400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 err="1" smtClean="0">
                <a:solidFill>
                  <a:srgbClr val="002060"/>
                </a:solidFill>
              </a:rPr>
              <a:t>Tuberculous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disease of lymphatic nodes and of bone, with slowly suppurating abscesses.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 err="1" smtClean="0">
                <a:solidFill>
                  <a:srgbClr val="002060"/>
                </a:solidFill>
              </a:rPr>
              <a:t>Merc</a:t>
            </a:r>
            <a:r>
              <a:rPr lang="en-US" sz="2800" dirty="0" smtClean="0">
                <a:solidFill>
                  <a:srgbClr val="002060"/>
                </a:solidFill>
              </a:rPr>
              <a:t> decomposes the blood, it thus affects the nutrition and prepares a ground for scrofulous affections.</a:t>
            </a: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Syphilitic </a:t>
            </a:r>
            <a:r>
              <a:rPr lang="en-US" sz="2800" dirty="0">
                <a:solidFill>
                  <a:srgbClr val="002060"/>
                </a:solidFill>
              </a:rPr>
              <a:t>activity further leads to cachexia.</a:t>
            </a:r>
          </a:p>
          <a:p>
            <a:pPr fontAlgn="base"/>
            <a:r>
              <a:rPr lang="en-US" sz="2800" b="1" dirty="0">
                <a:solidFill>
                  <a:srgbClr val="002060"/>
                </a:solidFill>
              </a:rPr>
              <a:t> 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1746" name="Picture 2" descr="C:\Users\Kruiti\Desktop\MERCURY\download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5" y="820762"/>
            <a:ext cx="4285414" cy="60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Glandular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5791200"/>
          </a:xfrm>
        </p:spPr>
        <p:txBody>
          <a:bodyPr>
            <a:normAutofit lnSpcReduction="10000"/>
          </a:bodyPr>
          <a:lstStyle/>
          <a:p>
            <a:pPr fontAlgn="base"/>
            <a:endParaRPr lang="en-US" sz="2800" i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2800" i="1" dirty="0" err="1" smtClean="0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has increased glandular activity, esp</a:t>
            </a:r>
            <a:r>
              <a:rPr lang="en-US" sz="2800" b="1" dirty="0">
                <a:solidFill>
                  <a:srgbClr val="002060"/>
                </a:solidFill>
              </a:rPr>
              <a:t>. of salivary and mucous glands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b="1" dirty="0">
                <a:solidFill>
                  <a:srgbClr val="002060"/>
                </a:solidFill>
              </a:rPr>
              <a:t>produces increased salivation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2800" b="1" i="1" dirty="0" err="1" smtClean="0">
                <a:solidFill>
                  <a:srgbClr val="C00000"/>
                </a:solidFill>
              </a:rPr>
              <a:t>Merc</a:t>
            </a:r>
            <a:r>
              <a:rPr lang="en-US" sz="2800" b="1" dirty="0">
                <a:solidFill>
                  <a:srgbClr val="C00000"/>
                </a:solidFill>
              </a:rPr>
              <a:t> has concomitant lymphadenopathy with skin lesions like boil, abscess, ulcer etc.</a:t>
            </a: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Based </a:t>
            </a:r>
            <a:r>
              <a:rPr lang="en-US" sz="2800" dirty="0">
                <a:solidFill>
                  <a:srgbClr val="002060"/>
                </a:solidFill>
              </a:rPr>
              <a:t>on scrofulous diathesis, it also covers tubercular glandular affections. Chronic suppurating </a:t>
            </a:r>
            <a:r>
              <a:rPr lang="en-US" sz="2800" dirty="0" smtClean="0">
                <a:solidFill>
                  <a:srgbClr val="002060"/>
                </a:solidFill>
              </a:rPr>
              <a:t>glands and </a:t>
            </a:r>
            <a:r>
              <a:rPr lang="en-US" sz="2800" b="1" dirty="0" smtClean="0">
                <a:solidFill>
                  <a:srgbClr val="C00000"/>
                </a:solidFill>
              </a:rPr>
              <a:t>cold abscesses.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32770" name="Picture 2" descr="C:\Users\Kruiti\Desktop\MERCURY\download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39" y="931448"/>
            <a:ext cx="2861360" cy="31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Kruiti\Desktop\MERCURY\download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38" y="4114402"/>
            <a:ext cx="2861362" cy="27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‘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Hydrargyrum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’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Meaning- </a:t>
            </a:r>
            <a:r>
              <a:rPr lang="en-US" sz="2800" dirty="0">
                <a:solidFill>
                  <a:srgbClr val="C00000"/>
                </a:solidFill>
              </a:rPr>
              <a:t>"</a:t>
            </a:r>
            <a:r>
              <a:rPr lang="en-US" sz="2800" dirty="0" smtClean="0">
                <a:solidFill>
                  <a:srgbClr val="C00000"/>
                </a:solidFill>
              </a:rPr>
              <a:t>water-silver“/ </a:t>
            </a:r>
            <a:r>
              <a:rPr lang="en-US" sz="2800" dirty="0">
                <a:solidFill>
                  <a:srgbClr val="C00000"/>
                </a:solidFill>
              </a:rPr>
              <a:t>“quick silver”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Its shine and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colour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are very similar to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silver.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word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‘quick’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describes its tendency to scatter away in all directions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8" name="Picture 2" descr="C:\Users\Kruiti\Desktop\MERCURY\150291-004-B307B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03" y="3124200"/>
            <a:ext cx="52387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124200"/>
            <a:ext cx="3925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droplets have a tendency to conglomerate to one big mass, but on being shaken they fall apart into countless little droplets again.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6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Scorbutic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715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200" dirty="0">
                <a:solidFill>
                  <a:srgbClr val="002060"/>
                </a:solidFill>
              </a:rPr>
              <a:t> </a:t>
            </a:r>
            <a:r>
              <a:rPr lang="en-US" sz="3200" dirty="0" err="1">
                <a:solidFill>
                  <a:srgbClr val="002060"/>
                </a:solidFill>
              </a:rPr>
              <a:t>Merc</a:t>
            </a:r>
            <a:r>
              <a:rPr lang="en-US" sz="3200" dirty="0">
                <a:solidFill>
                  <a:srgbClr val="002060"/>
                </a:solidFill>
              </a:rPr>
              <a:t> has spongy and bleeding gums.</a:t>
            </a:r>
          </a:p>
          <a:p>
            <a:pPr fontAlgn="base"/>
            <a:r>
              <a:rPr lang="en-US" sz="3200" dirty="0">
                <a:solidFill>
                  <a:srgbClr val="002060"/>
                </a:solidFill>
              </a:rPr>
              <a:t>When the general condition is impaired and metabolism affected because of malnutrition, </a:t>
            </a:r>
            <a:r>
              <a:rPr lang="en-US" sz="3200" dirty="0" err="1">
                <a:solidFill>
                  <a:srgbClr val="002060"/>
                </a:solidFill>
              </a:rPr>
              <a:t>scorbusis</a:t>
            </a:r>
            <a:r>
              <a:rPr lang="en-US" sz="3200" dirty="0">
                <a:solidFill>
                  <a:srgbClr val="002060"/>
                </a:solidFill>
              </a:rPr>
              <a:t> may get developed.</a:t>
            </a:r>
          </a:p>
          <a:p>
            <a:pPr fontAlgn="base"/>
            <a:r>
              <a:rPr lang="en-US" sz="3200" b="1" i="1" dirty="0" err="1">
                <a:solidFill>
                  <a:srgbClr val="002060"/>
                </a:solidFill>
              </a:rPr>
              <a:t>Scorbusis</a:t>
            </a:r>
            <a:r>
              <a:rPr lang="en-US" sz="3200" b="1" i="1" dirty="0">
                <a:solidFill>
                  <a:srgbClr val="002060"/>
                </a:solidFill>
              </a:rPr>
              <a:t> may be a precursor of metabolic diseases like DM.</a:t>
            </a:r>
          </a:p>
          <a:p>
            <a:endParaRPr lang="en-US" dirty="0"/>
          </a:p>
        </p:txBody>
      </p:sp>
      <p:pic>
        <p:nvPicPr>
          <p:cNvPr id="30722" name="Picture 2" descr="C:\Users\Kruiti\Desktop\MERCURY\download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1066800"/>
            <a:ext cx="42814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C00000"/>
                </a:solidFill>
              </a:rPr>
              <a:t>Anaemic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648200" cy="6019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200" i="1" dirty="0" err="1" smtClean="0">
                <a:solidFill>
                  <a:srgbClr val="002060"/>
                </a:solidFill>
              </a:rPr>
              <a:t>Merc</a:t>
            </a:r>
            <a:r>
              <a:rPr lang="en-US" sz="3200" dirty="0">
                <a:solidFill>
                  <a:srgbClr val="002060"/>
                </a:solidFill>
              </a:rPr>
              <a:t> through decomposition of blood, and through bone-narrow depression causes profound or </a:t>
            </a:r>
            <a:r>
              <a:rPr lang="en-US" sz="3200" b="1" dirty="0">
                <a:solidFill>
                  <a:srgbClr val="002060"/>
                </a:solidFill>
              </a:rPr>
              <a:t>aplastic anemia.</a:t>
            </a:r>
          </a:p>
          <a:p>
            <a:pPr fontAlgn="base"/>
            <a:r>
              <a:rPr lang="en-US" sz="3200" dirty="0" smtClean="0">
                <a:solidFill>
                  <a:srgbClr val="002060"/>
                </a:solidFill>
              </a:rPr>
              <a:t>Hemorrhages</a:t>
            </a:r>
            <a:r>
              <a:rPr lang="en-US" sz="3200" dirty="0">
                <a:solidFill>
                  <a:srgbClr val="002060"/>
                </a:solidFill>
              </a:rPr>
              <a:t>, metabolic disorders, hepatic and renal toxicity cause anemia.</a:t>
            </a:r>
          </a:p>
          <a:p>
            <a:pPr fontAlgn="base"/>
            <a:endParaRPr lang="en-US" dirty="0"/>
          </a:p>
        </p:txBody>
      </p:sp>
      <p:pic>
        <p:nvPicPr>
          <p:cNvPr id="29698" name="Picture 2" descr="C:\Users\Kruiti\Desktop\MERCURY\download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33" y="1143000"/>
            <a:ext cx="4319588" cy="57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Rheumatic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5943600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 smtClean="0">
                <a:solidFill>
                  <a:srgbClr val="002060"/>
                </a:solidFill>
              </a:rPr>
              <a:t>Rheumatic </a:t>
            </a:r>
            <a:r>
              <a:rPr lang="en-US" sz="2800" b="1" dirty="0">
                <a:solidFill>
                  <a:srgbClr val="002060"/>
                </a:solidFill>
              </a:rPr>
              <a:t>diathesis</a:t>
            </a:r>
            <a:r>
              <a:rPr lang="en-US" sz="2800" dirty="0">
                <a:solidFill>
                  <a:srgbClr val="002060"/>
                </a:solidFill>
              </a:rPr>
              <a:t> is one of the features of </a:t>
            </a:r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dirty="0">
                <a:solidFill>
                  <a:srgbClr val="002060"/>
                </a:solidFill>
              </a:rPr>
              <a:t> group.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It has both acute and chronic dimensions.</a:t>
            </a:r>
          </a:p>
          <a:p>
            <a:pPr fontAlgn="base"/>
            <a:r>
              <a:rPr lang="en-US" sz="2800" i="1" dirty="0" err="1">
                <a:solidFill>
                  <a:srgbClr val="002060"/>
                </a:solidFill>
              </a:rPr>
              <a:t>Mercs</a:t>
            </a:r>
            <a:r>
              <a:rPr lang="en-US" sz="2800" dirty="0">
                <a:solidFill>
                  <a:srgbClr val="002060"/>
                </a:solidFill>
              </a:rPr>
              <a:t> are sensitive to both heat and cold – human barometers and they come down with acute joint swellings and pains consequent to weather changes. ‘Redness’ indicates </a:t>
            </a:r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Kruiti\Desktop\MERCURY\download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733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Offensive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648200" cy="5943600"/>
          </a:xfrm>
        </p:spPr>
        <p:txBody>
          <a:bodyPr>
            <a:normAutofit/>
          </a:bodyPr>
          <a:lstStyle/>
          <a:p>
            <a:pPr fontAlgn="base"/>
            <a:r>
              <a:rPr lang="en-US" sz="3200" i="1" dirty="0" err="1" smtClean="0">
                <a:solidFill>
                  <a:srgbClr val="002060"/>
                </a:solidFill>
              </a:rPr>
              <a:t>Merc</a:t>
            </a:r>
            <a:r>
              <a:rPr lang="en-US" sz="3200" dirty="0">
                <a:solidFill>
                  <a:srgbClr val="002060"/>
                </a:solidFill>
              </a:rPr>
              <a:t> is filthy, mentally as well as physically.</a:t>
            </a:r>
          </a:p>
          <a:p>
            <a:pPr fontAlgn="base"/>
            <a:r>
              <a:rPr lang="en-US" sz="3200" b="1" dirty="0">
                <a:solidFill>
                  <a:srgbClr val="002060"/>
                </a:solidFill>
              </a:rPr>
              <a:t>All discharges smell horribly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3200" dirty="0">
                <a:solidFill>
                  <a:srgbClr val="002060"/>
                </a:solidFill>
              </a:rPr>
              <a:t>The decomposition, the debris, the slough, the suppuration; smell emanates from the body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Kruiti\Desktop\MERCURY\download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1347"/>
            <a:ext cx="4343400" cy="59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Sensitive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648200" cy="60960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 </a:t>
            </a:r>
            <a:r>
              <a:rPr lang="en-US" sz="2800" i="1" dirty="0" err="1">
                <a:solidFill>
                  <a:srgbClr val="002060"/>
                </a:solidFill>
              </a:rPr>
              <a:t>Mercs</a:t>
            </a:r>
            <a:r>
              <a:rPr lang="en-US" sz="2800" dirty="0">
                <a:solidFill>
                  <a:srgbClr val="002060"/>
                </a:solidFill>
              </a:rPr>
              <a:t> are very sensitive to weather changes, hence termed as </a:t>
            </a:r>
            <a:r>
              <a:rPr lang="en-US" sz="2800" b="1" dirty="0">
                <a:solidFill>
                  <a:srgbClr val="002060"/>
                </a:solidFill>
              </a:rPr>
              <a:t>‘human barometer’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dirty="0" smtClean="0">
                <a:solidFill>
                  <a:srgbClr val="002060"/>
                </a:solidFill>
              </a:rPr>
              <a:t>Sensitivity </a:t>
            </a:r>
            <a:r>
              <a:rPr lang="en-US" sz="2800" dirty="0">
                <a:solidFill>
                  <a:srgbClr val="002060"/>
                </a:solidFill>
              </a:rPr>
              <a:t>attracts environmental stimuli; hence modalities or sensory stimuli / inputs </a:t>
            </a:r>
            <a:r>
              <a:rPr lang="en-US" sz="2800" dirty="0" smtClean="0">
                <a:solidFill>
                  <a:srgbClr val="002060"/>
                </a:solidFill>
              </a:rPr>
              <a:t>are </a:t>
            </a:r>
            <a:r>
              <a:rPr lang="en-US" sz="2800" dirty="0">
                <a:solidFill>
                  <a:srgbClr val="002060"/>
                </a:solidFill>
              </a:rPr>
              <a:t>usually available.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Sensitivity is also present at mind level.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AutoShape 2" descr="Are You a Human Barometer? Feeling the Migraine Pre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 descr="C:\Users\Kruiti\Desktop\MERCURY\download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800780"/>
            <a:ext cx="4414837" cy="60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Tremulous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648200" cy="5867400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‘</a:t>
            </a:r>
            <a:r>
              <a:rPr lang="en-US" sz="2800" dirty="0">
                <a:solidFill>
                  <a:srgbClr val="002060"/>
                </a:solidFill>
              </a:rPr>
              <a:t>Trembling’ is a marked characteristic of </a:t>
            </a:r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r>
              <a:rPr lang="en-US" sz="2800" b="1" dirty="0">
                <a:solidFill>
                  <a:srgbClr val="002060"/>
                </a:solidFill>
              </a:rPr>
              <a:t>Paralysis </a:t>
            </a:r>
            <a:r>
              <a:rPr lang="en-US" sz="2800" b="1" dirty="0" err="1">
                <a:solidFill>
                  <a:srgbClr val="002060"/>
                </a:solidFill>
              </a:rPr>
              <a:t>agitans</a:t>
            </a:r>
            <a:r>
              <a:rPr lang="en-US" sz="2800" b="1" dirty="0">
                <a:solidFill>
                  <a:srgbClr val="002060"/>
                </a:solidFill>
              </a:rPr>
              <a:t> – Parkinsonism –</a:t>
            </a:r>
            <a:r>
              <a:rPr lang="en-US" sz="2800" dirty="0">
                <a:solidFill>
                  <a:srgbClr val="002060"/>
                </a:solidFill>
              </a:rPr>
              <a:t>come under </a:t>
            </a:r>
            <a:r>
              <a:rPr lang="en-US" sz="2800" dirty="0" err="1">
                <a:solidFill>
                  <a:srgbClr val="002060"/>
                </a:solidFill>
              </a:rPr>
              <a:t>pathogenetic</a:t>
            </a:r>
            <a:r>
              <a:rPr lang="en-US" sz="2800" dirty="0">
                <a:solidFill>
                  <a:srgbClr val="002060"/>
                </a:solidFill>
              </a:rPr>
              <a:t> action of </a:t>
            </a:r>
            <a:r>
              <a:rPr lang="en-US" sz="2800" i="1" dirty="0" err="1">
                <a:solidFill>
                  <a:srgbClr val="002060"/>
                </a:solidFill>
              </a:rPr>
              <a:t>Merc</a:t>
            </a:r>
            <a:r>
              <a:rPr lang="en-US" sz="2800" b="1" i="1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Syphilitic expressions with a lot of pathologies at nerves, spinal cord, and brain resulting in </a:t>
            </a:r>
            <a:r>
              <a:rPr lang="en-US" sz="2800" dirty="0" err="1">
                <a:solidFill>
                  <a:srgbClr val="002060"/>
                </a:solidFill>
              </a:rPr>
              <a:t>inco</a:t>
            </a:r>
            <a:r>
              <a:rPr lang="en-US" sz="2800" dirty="0">
                <a:solidFill>
                  <a:srgbClr val="002060"/>
                </a:solidFill>
              </a:rPr>
              <a:t>-ordination are responsible for tremulousness.</a:t>
            </a:r>
          </a:p>
          <a:p>
            <a:pPr fontAlgn="base"/>
            <a:r>
              <a:rPr lang="en-US" b="1" dirty="0"/>
              <a:t> </a:t>
            </a:r>
            <a:endParaRPr lang="en-US" dirty="0"/>
          </a:p>
        </p:txBody>
      </p:sp>
      <p:pic>
        <p:nvPicPr>
          <p:cNvPr id="25602" name="Picture 2" descr="C:\Users\Kruiti\Desktop\MERCURY\download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12139" cy="58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C00000"/>
                </a:solidFill>
              </a:rPr>
              <a:t>Dropsical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5562600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 smtClean="0">
                <a:solidFill>
                  <a:srgbClr val="002060"/>
                </a:solidFill>
              </a:rPr>
              <a:t>Dropsy </a:t>
            </a:r>
            <a:r>
              <a:rPr lang="en-US" sz="3200" dirty="0">
                <a:solidFill>
                  <a:srgbClr val="002060"/>
                </a:solidFill>
              </a:rPr>
              <a:t>due to </a:t>
            </a:r>
            <a:r>
              <a:rPr lang="en-US" sz="3200" b="1" dirty="0">
                <a:solidFill>
                  <a:srgbClr val="002060"/>
                </a:solidFill>
              </a:rPr>
              <a:t>anemia, hepatic, renal  or cardiac </a:t>
            </a:r>
            <a:r>
              <a:rPr lang="en-US" sz="3200" dirty="0">
                <a:solidFill>
                  <a:srgbClr val="002060"/>
                </a:solidFill>
              </a:rPr>
              <a:t>affections are covered by </a:t>
            </a:r>
            <a:r>
              <a:rPr lang="en-US" sz="3200" dirty="0" err="1">
                <a:solidFill>
                  <a:srgbClr val="002060"/>
                </a:solidFill>
              </a:rPr>
              <a:t>Merc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3200" dirty="0">
                <a:solidFill>
                  <a:srgbClr val="002060"/>
                </a:solidFill>
              </a:rPr>
              <a:t>Edematous swellings in the affected parts characterize </a:t>
            </a:r>
            <a:r>
              <a:rPr lang="en-US" sz="3200" i="1" dirty="0" err="1">
                <a:solidFill>
                  <a:srgbClr val="002060"/>
                </a:solidFill>
              </a:rPr>
              <a:t>Merc</a:t>
            </a:r>
            <a:r>
              <a:rPr lang="en-US" sz="3200" i="1" dirty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Kruiti\Desktop\MERCURY\download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3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C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h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r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c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t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e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r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i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s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t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i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c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 p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a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r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t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i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c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u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l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dirty="0" smtClean="0">
                <a:solidFill>
                  <a:srgbClr val="C00000"/>
                </a:solidFill>
                <a:latin typeface="Script MT Bold" pitchFamily="66" charset="0"/>
              </a:rPr>
              <a:t>r</a:t>
            </a:r>
            <a:r>
              <a:rPr lang="en-US" sz="9600" dirty="0" smtClean="0">
                <a:solidFill>
                  <a:srgbClr val="002060"/>
                </a:solidFill>
                <a:latin typeface="Script MT Bold" pitchFamily="66" charset="0"/>
              </a:rPr>
              <a:t>s</a:t>
            </a:r>
            <a:endParaRPr lang="en-US" sz="9600" dirty="0">
              <a:solidFill>
                <a:srgbClr val="00206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38102"/>
              </p:ext>
            </p:extLst>
          </p:nvPr>
        </p:nvGraphicFramePr>
        <p:xfrm>
          <a:off x="0" y="0"/>
          <a:ext cx="9144000" cy="71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486400"/>
              </a:tblGrid>
              <a:tr h="9614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ORGAN/ SYSTEM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ACTION/ SYMPTOMS</a:t>
                      </a:r>
                      <a:endParaRPr lang="en-US" sz="2000" dirty="0"/>
                    </a:p>
                  </a:txBody>
                  <a:tcPr/>
                </a:tc>
              </a:tr>
              <a:tr h="961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LYMPHATIC,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GLANDULAR SYSTEM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Paralysis,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Congestion,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Ulcer.</a:t>
                      </a:r>
                    </a:p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1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SALIVARY GLANDS 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Salivation,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Excessive fetor.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1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PANCREAS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Salivation,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ongestion. inflammation.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h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ypertrophy.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1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LIVER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Secretion of bile greatly increased,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j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aundice.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25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KIDNEYS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Congestions,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i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nflammation,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lbuminuria,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d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iabetes.</a:t>
                      </a:r>
                    </a:p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25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MUCOUS MEMBRANE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(INTESTINAL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Congestion,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atarrhal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inflam.mation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aemorrhage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41006"/>
              </p:ext>
            </p:extLst>
          </p:nvPr>
        </p:nvGraphicFramePr>
        <p:xfrm>
          <a:off x="0" y="3"/>
          <a:ext cx="9144000" cy="727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5105400"/>
              </a:tblGrid>
              <a:tr h="6235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ORGAN/ SYSTEM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ACTION/ SYMPTOMS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207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INTESTINAL CANAL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Increased peristalsis.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0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SEROUS MEMBRANES 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Inflammation,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e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ffusion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0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PERIOSTEUM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Congestion,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nflammtion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r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heumatism.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20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BLOOD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Decomposed,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Fibrine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Albumin, red cells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decreased.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41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SKIN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Vesicular and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pustular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eczema.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41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SEXUAL ORGAN, FEMALE 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Menorrhagia,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amenorrhoea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m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iscarriage.</a:t>
                      </a:r>
                    </a:p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41012">
                <a:tc>
                  <a:txBody>
                    <a:bodyPr/>
                    <a:lstStyle/>
                    <a:p>
                      <a:pPr fontAlgn="base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CEREBRO-SPINAL SYSTEM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Mercurial palsy,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remors.</a:t>
                      </a:r>
                    </a:p>
                    <a:p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762000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USES OF MERCURY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Kruiti\Desktop\MERCURY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204004" cy="23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ruiti\Desktop\MERCURY\28315841049_76c5f2131a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13" y="3694196"/>
            <a:ext cx="2686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ruiti\Desktop\MERCURY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37" y="772863"/>
            <a:ext cx="3612487" cy="2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uiti\Desktop\MERCURY\s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371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433935"/>
            <a:ext cx="336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Thermometer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3963" y="60503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Barometer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186240" y="4950629"/>
            <a:ext cx="281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Batteries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92042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Fulminants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Script MT Bold" pitchFamily="66" charset="0"/>
              </a:rPr>
              <a:t>General features</a:t>
            </a:r>
            <a:endParaRPr lang="en-US" dirty="0">
              <a:solidFill>
                <a:srgbClr val="C00000"/>
              </a:solidFill>
              <a:latin typeface="Script MT Bol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800" b="1" dirty="0" smtClean="0"/>
              <a:t>Diathesis:</a:t>
            </a:r>
            <a:r>
              <a:rPr lang="en-US" sz="2800" dirty="0" smtClean="0">
                <a:solidFill>
                  <a:srgbClr val="002060"/>
                </a:solidFill>
              </a:rPr>
              <a:t> Scrofulous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b="1" dirty="0" err="1" smtClean="0"/>
              <a:t>Miasm</a:t>
            </a:r>
            <a:r>
              <a:rPr lang="en-US" sz="2800" b="1" dirty="0" smtClean="0"/>
              <a:t>:</a:t>
            </a:r>
            <a:r>
              <a:rPr lang="en-US" sz="2800" dirty="0" smtClean="0">
                <a:solidFill>
                  <a:srgbClr val="002060"/>
                </a:solidFill>
              </a:rPr>
              <a:t> Syphilis-traces </a:t>
            </a:r>
            <a:r>
              <a:rPr lang="en-US" sz="2800" dirty="0">
                <a:solidFill>
                  <a:srgbClr val="002060"/>
                </a:solidFill>
              </a:rPr>
              <a:t>of </a:t>
            </a:r>
            <a:r>
              <a:rPr lang="en-US" sz="2800" dirty="0" err="1">
                <a:solidFill>
                  <a:srgbClr val="002060"/>
                </a:solidFill>
              </a:rPr>
              <a:t>Psora</a:t>
            </a:r>
            <a:r>
              <a:rPr lang="en-US" sz="2800" dirty="0">
                <a:solidFill>
                  <a:srgbClr val="002060"/>
                </a:solidFill>
              </a:rPr>
              <a:t> and </a:t>
            </a:r>
            <a:r>
              <a:rPr lang="en-US" sz="2800" dirty="0" err="1">
                <a:solidFill>
                  <a:srgbClr val="002060"/>
                </a:solidFill>
              </a:rPr>
              <a:t>Sycosis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b="1" dirty="0" smtClean="0"/>
              <a:t>Side affinity: </a:t>
            </a:r>
            <a:r>
              <a:rPr lang="en-US" sz="2800" dirty="0" smtClean="0">
                <a:solidFill>
                  <a:srgbClr val="002060"/>
                </a:solidFill>
              </a:rPr>
              <a:t>Right mainly.</a:t>
            </a:r>
          </a:p>
          <a:p>
            <a:pPr fontAlgn="base"/>
            <a:r>
              <a:rPr lang="en-US" sz="2800" b="1" dirty="0" smtClean="0"/>
              <a:t>Aggravations:</a:t>
            </a:r>
            <a:endParaRPr lang="en-US" sz="2800" b="1" dirty="0"/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Extremes </a:t>
            </a:r>
            <a:r>
              <a:rPr lang="en-US" sz="2800" dirty="0">
                <a:solidFill>
                  <a:srgbClr val="002060"/>
                </a:solidFill>
              </a:rPr>
              <a:t>of heat and cold, changing </a:t>
            </a:r>
            <a:r>
              <a:rPr lang="en-US" sz="2800" dirty="0" smtClean="0">
                <a:solidFill>
                  <a:srgbClr val="002060"/>
                </a:solidFill>
              </a:rPr>
              <a:t>climate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Night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Sweating</a:t>
            </a:r>
            <a:r>
              <a:rPr lang="en-US" sz="2800" dirty="0">
                <a:solidFill>
                  <a:srgbClr val="002060"/>
                </a:solidFill>
              </a:rPr>
              <a:t> – during &amp; after</a:t>
            </a: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Lying </a:t>
            </a:r>
            <a:r>
              <a:rPr lang="en-US" sz="2800" dirty="0">
                <a:solidFill>
                  <a:srgbClr val="002060"/>
                </a:solidFill>
              </a:rPr>
              <a:t>in all positions except lying on </a:t>
            </a:r>
            <a:r>
              <a:rPr lang="en-US" sz="2800" dirty="0" err="1">
                <a:solidFill>
                  <a:srgbClr val="002060"/>
                </a:solidFill>
              </a:rPr>
              <a:t>rt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side 	(</a:t>
            </a:r>
            <a:r>
              <a:rPr lang="en-US" sz="2800" dirty="0" err="1" smtClean="0">
                <a:solidFill>
                  <a:srgbClr val="002060"/>
                </a:solidFill>
              </a:rPr>
              <a:t>dyspnoea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Loss </a:t>
            </a:r>
            <a:r>
              <a:rPr lang="en-US" sz="2800" dirty="0">
                <a:solidFill>
                  <a:srgbClr val="002060"/>
                </a:solidFill>
              </a:rPr>
              <a:t>of Sleep</a:t>
            </a:r>
          </a:p>
          <a:p>
            <a:pPr fontAlgn="base"/>
            <a:r>
              <a:rPr lang="en-US" sz="2800" b="1" dirty="0" smtClean="0"/>
              <a:t>Amelioration:</a:t>
            </a:r>
            <a:endParaRPr lang="en-US" sz="2800" b="1" dirty="0"/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Moderate </a:t>
            </a:r>
            <a:r>
              <a:rPr lang="en-US" sz="2800" dirty="0">
                <a:solidFill>
                  <a:srgbClr val="002060"/>
                </a:solidFill>
              </a:rPr>
              <a:t>temp and  </a:t>
            </a:r>
            <a:r>
              <a:rPr lang="en-US" sz="2800" dirty="0" smtClean="0">
                <a:solidFill>
                  <a:srgbClr val="002060"/>
                </a:solidFill>
              </a:rPr>
              <a:t>altitude</a:t>
            </a: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Discharges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	Sleep</a:t>
            </a:r>
            <a:r>
              <a:rPr lang="en-US" sz="2800" dirty="0">
                <a:solidFill>
                  <a:srgbClr val="002060"/>
                </a:solidFill>
              </a:rPr>
              <a:t>, rest</a:t>
            </a:r>
          </a:p>
          <a:p>
            <a:pPr fontAlgn="base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Script MT Bold" pitchFamily="66" charset="0"/>
              </a:rPr>
              <a:t>Important</a:t>
            </a:r>
            <a:r>
              <a:rPr lang="en-US" b="1" dirty="0">
                <a:solidFill>
                  <a:srgbClr val="002060"/>
                </a:solidFill>
                <a:latin typeface="Script MT Bold" pitchFamily="66" charset="0"/>
              </a:rPr>
              <a:t> </a:t>
            </a:r>
            <a:r>
              <a:rPr lang="en-US" b="1" u="sng" dirty="0">
                <a:solidFill>
                  <a:srgbClr val="002060"/>
                </a:solidFill>
                <a:latin typeface="Script MT Bold" pitchFamily="66" charset="0"/>
              </a:rPr>
              <a:t>remedies</a:t>
            </a:r>
            <a:r>
              <a:rPr lang="en-US" dirty="0">
                <a:solidFill>
                  <a:srgbClr val="002060"/>
                </a:solidFill>
                <a:latin typeface="Script MT Bold" pitchFamily="66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Script MT Bold" pitchFamily="66" charset="0"/>
              </a:rPr>
            </a:br>
            <a:endParaRPr lang="en-US" dirty="0">
              <a:solidFill>
                <a:srgbClr val="002060"/>
              </a:solidFill>
              <a:latin typeface="Script MT Bol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372600" cy="6705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</a:rPr>
              <a:t>Mercurius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Solubilis</a:t>
            </a: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dirty="0" smtClean="0">
                <a:solidFill>
                  <a:srgbClr val="002060"/>
                </a:solidFill>
              </a:rPr>
              <a:t>contains ammonia &amp; 	nitrate </a:t>
            </a:r>
            <a:r>
              <a:rPr lang="en-US" sz="3200" dirty="0" smtClean="0">
                <a:solidFill>
                  <a:srgbClr val="C00000"/>
                </a:solidFill>
              </a:rPr>
              <a:t>(Hg </a:t>
            </a:r>
            <a:r>
              <a:rPr lang="en-US" sz="3200" dirty="0">
                <a:solidFill>
                  <a:srgbClr val="C00000"/>
                </a:solidFill>
              </a:rPr>
              <a:t>+ NH</a:t>
            </a:r>
            <a:r>
              <a:rPr lang="en-US" sz="3200" baseline="-25000" dirty="0">
                <a:solidFill>
                  <a:srgbClr val="C00000"/>
                </a:solidFill>
              </a:rPr>
              <a:t>4</a:t>
            </a:r>
            <a:r>
              <a:rPr lang="en-US" sz="3200" dirty="0">
                <a:solidFill>
                  <a:srgbClr val="C00000"/>
                </a:solidFill>
              </a:rPr>
              <a:t> + </a:t>
            </a:r>
            <a:r>
              <a:rPr lang="en-US" sz="3200" dirty="0" smtClean="0">
                <a:solidFill>
                  <a:srgbClr val="C00000"/>
                </a:solidFill>
              </a:rPr>
              <a:t>NO</a:t>
            </a:r>
            <a:r>
              <a:rPr lang="en-US" sz="3200" baseline="-25000" dirty="0" smtClean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 )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i="1" dirty="0" err="1">
                <a:solidFill>
                  <a:srgbClr val="002060"/>
                </a:solidFill>
              </a:rPr>
              <a:t>M</a:t>
            </a:r>
            <a:r>
              <a:rPr lang="en-US" sz="3200" b="1" i="1" dirty="0" err="1" smtClean="0">
                <a:solidFill>
                  <a:srgbClr val="002060"/>
                </a:solidFill>
              </a:rPr>
              <a:t>ercurius</a:t>
            </a: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</a:rPr>
              <a:t>hydragyrum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merc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vivus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quick 	silver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002060"/>
                </a:solidFill>
              </a:rPr>
              <a:t>3. </a:t>
            </a:r>
            <a:r>
              <a:rPr lang="en-US" sz="3200" b="1" i="1" dirty="0" err="1">
                <a:solidFill>
                  <a:srgbClr val="002060"/>
                </a:solidFill>
              </a:rPr>
              <a:t>Mercurius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corrosivus</a:t>
            </a: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dirty="0" smtClean="0">
                <a:solidFill>
                  <a:srgbClr val="002060"/>
                </a:solidFill>
              </a:rPr>
              <a:t>corrosive </a:t>
            </a:r>
            <a:r>
              <a:rPr lang="en-US" sz="3200" dirty="0">
                <a:solidFill>
                  <a:srgbClr val="002060"/>
                </a:solidFill>
              </a:rPr>
              <a:t>sublimate</a:t>
            </a: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002060"/>
                </a:solidFill>
              </a:rPr>
              <a:t>4. </a:t>
            </a:r>
            <a:r>
              <a:rPr lang="en-US" sz="3200" b="1" i="1" dirty="0" err="1">
                <a:solidFill>
                  <a:srgbClr val="002060"/>
                </a:solidFill>
              </a:rPr>
              <a:t>Mercurius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dulcis</a:t>
            </a: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dirty="0" smtClean="0">
                <a:solidFill>
                  <a:srgbClr val="002060"/>
                </a:solidFill>
              </a:rPr>
              <a:t>calomel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002060"/>
                </a:solidFill>
              </a:rPr>
              <a:t>5. </a:t>
            </a:r>
            <a:r>
              <a:rPr lang="en-US" sz="3200" b="1" i="1" dirty="0" err="1">
                <a:solidFill>
                  <a:srgbClr val="002060"/>
                </a:solidFill>
              </a:rPr>
              <a:t>Mercurius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iodatus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flavus</a:t>
            </a: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</a:rPr>
              <a:t>Merc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</a:rPr>
              <a:t>protoiodatus</a:t>
            </a:r>
            <a:r>
              <a:rPr lang="en-US" sz="3200" dirty="0" smtClean="0">
                <a:solidFill>
                  <a:srgbClr val="002060"/>
                </a:solidFill>
              </a:rPr>
              <a:t>- </a:t>
            </a:r>
            <a:r>
              <a:rPr lang="en-US" sz="3200" dirty="0">
                <a:solidFill>
                  <a:srgbClr val="002060"/>
                </a:solidFill>
              </a:rPr>
              <a:t>I</a:t>
            </a:r>
            <a:r>
              <a:rPr lang="en-US" sz="3200" dirty="0" smtClean="0">
                <a:solidFill>
                  <a:srgbClr val="002060"/>
                </a:solidFill>
              </a:rPr>
              <a:t>odide </a:t>
            </a:r>
            <a:r>
              <a:rPr lang="en-US" sz="3200" dirty="0">
                <a:solidFill>
                  <a:srgbClr val="002060"/>
                </a:solidFill>
              </a:rPr>
              <a:t>of Hg</a:t>
            </a:r>
          </a:p>
          <a:p>
            <a:pPr marL="0" indent="0" fontAlgn="base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6.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Mercurius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biniodatus</a:t>
            </a: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</a:rPr>
              <a:t>Merc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iodatus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ruber</a:t>
            </a:r>
            <a:r>
              <a:rPr lang="en-US" sz="3200" dirty="0" smtClean="0">
                <a:solidFill>
                  <a:srgbClr val="002060"/>
                </a:solidFill>
              </a:rPr>
              <a:t>- 	</a:t>
            </a:r>
            <a:r>
              <a:rPr lang="en-US" sz="3200" dirty="0" err="1" smtClean="0">
                <a:solidFill>
                  <a:srgbClr val="002060"/>
                </a:solidFill>
              </a:rPr>
              <a:t>Merc</a:t>
            </a:r>
            <a:r>
              <a:rPr lang="en-US" sz="3200" dirty="0" smtClean="0">
                <a:solidFill>
                  <a:srgbClr val="002060"/>
                </a:solidFill>
              </a:rPr>
              <a:t>-i- r</a:t>
            </a:r>
          </a:p>
          <a:p>
            <a:pPr marL="0" indent="0" fontAlgn="base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4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943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7. </a:t>
            </a:r>
            <a:r>
              <a:rPr lang="en-US" sz="36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Mercurius</a:t>
            </a:r>
            <a:r>
              <a:rPr lang="en-US" sz="3600" b="1" i="1" dirty="0" smtClean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aceticus</a:t>
            </a: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- </a:t>
            </a:r>
            <a:r>
              <a:rPr lang="en-US" sz="3600" dirty="0" err="1">
                <a:solidFill>
                  <a:srgbClr val="002060"/>
                </a:solidFill>
                <a:cs typeface="Arabic Typesetting" pitchFamily="66" charset="-78"/>
              </a:rPr>
              <a:t>Merc</a:t>
            </a:r>
            <a:r>
              <a:rPr lang="en-US" sz="3600" dirty="0">
                <a:solidFill>
                  <a:srgbClr val="002060"/>
                </a:solidFill>
                <a:cs typeface="Arabic Typesetting" pitchFamily="66" charset="-78"/>
              </a:rPr>
              <a:t>-a</a:t>
            </a:r>
          </a:p>
          <a:p>
            <a:pPr marL="0" indent="0" fontAlgn="base">
              <a:buNone/>
            </a:pP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8.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Mercurius</a:t>
            </a:r>
            <a:r>
              <a:rPr lang="en-US" sz="3600" b="1" i="1" dirty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cyanatus</a:t>
            </a:r>
            <a:endParaRPr lang="en-US" sz="3600" b="1" i="1" dirty="0">
              <a:solidFill>
                <a:srgbClr val="002060"/>
              </a:solidFill>
              <a:cs typeface="Arabic Typesetting" pitchFamily="66" charset="-78"/>
            </a:endParaRPr>
          </a:p>
          <a:p>
            <a:pPr marL="0" indent="0" fontAlgn="base">
              <a:buNone/>
            </a:pP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9.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Mercurius</a:t>
            </a:r>
            <a:r>
              <a:rPr lang="en-US" sz="3600" b="1" i="1" dirty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sulphuratus</a:t>
            </a:r>
            <a:r>
              <a:rPr lang="en-US" sz="3600" b="1" i="1" dirty="0" smtClean="0">
                <a:solidFill>
                  <a:srgbClr val="002060"/>
                </a:solidFill>
                <a:cs typeface="Arabic Typesetting" pitchFamily="66" charset="-78"/>
              </a:rPr>
              <a:t> rubber </a:t>
            </a:r>
            <a:r>
              <a:rPr lang="en-US" sz="3600" b="1" dirty="0" smtClean="0">
                <a:solidFill>
                  <a:srgbClr val="002060"/>
                </a:solidFill>
                <a:cs typeface="Arabic Typesetting" pitchFamily="66" charset="-78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cs typeface="Arabic Typesetting" pitchFamily="66" charset="-78"/>
              </a:rPr>
              <a:t>merc</a:t>
            </a: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Arabic Typesetting" pitchFamily="66" charset="-78"/>
              </a:rPr>
              <a:t>  	</a:t>
            </a:r>
            <a:r>
              <a:rPr lang="en-US" sz="3600" b="1" dirty="0" err="1" smtClean="0">
                <a:solidFill>
                  <a:srgbClr val="002060"/>
                </a:solidFill>
                <a:cs typeface="Arabic Typesetting" pitchFamily="66" charset="-78"/>
              </a:rPr>
              <a:t>sulphide</a:t>
            </a: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)- </a:t>
            </a:r>
            <a:r>
              <a:rPr lang="en-US" sz="3600" dirty="0" err="1">
                <a:solidFill>
                  <a:srgbClr val="C00000"/>
                </a:solidFill>
                <a:cs typeface="Arabic Typesetting" pitchFamily="66" charset="-78"/>
              </a:rPr>
              <a:t>Cinnabaris</a:t>
            </a:r>
            <a:endParaRPr lang="en-US" sz="3600" dirty="0">
              <a:solidFill>
                <a:srgbClr val="C00000"/>
              </a:solidFill>
              <a:cs typeface="Arabic Typesetting" pitchFamily="66" charset="-78"/>
            </a:endParaRPr>
          </a:p>
          <a:p>
            <a:pPr marL="0" indent="0" fontAlgn="base">
              <a:buNone/>
            </a:pP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10.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Aethiops</a:t>
            </a:r>
            <a:r>
              <a:rPr lang="en-US" sz="3600" b="1" i="1" dirty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mercurialis</a:t>
            </a:r>
            <a:r>
              <a:rPr lang="en-US" sz="3600" b="1" i="1" dirty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mineralis</a:t>
            </a: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- </a:t>
            </a:r>
            <a:r>
              <a:rPr lang="en-US" sz="3600" dirty="0">
                <a:solidFill>
                  <a:srgbClr val="002060"/>
                </a:solidFill>
                <a:cs typeface="Arabic Typesetting" pitchFamily="66" charset="-78"/>
              </a:rPr>
              <a:t>Black </a:t>
            </a:r>
            <a:r>
              <a:rPr lang="en-US" sz="3600" dirty="0" smtClean="0">
                <a:solidFill>
                  <a:srgbClr val="002060"/>
                </a:solidFill>
                <a:cs typeface="Arabic Typesetting" pitchFamily="66" charset="-78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cs typeface="Arabic Typesetting" pitchFamily="66" charset="-78"/>
              </a:rPr>
              <a:t>sulphide</a:t>
            </a:r>
            <a:endParaRPr lang="en-US" sz="3600" dirty="0">
              <a:solidFill>
                <a:srgbClr val="002060"/>
              </a:solidFill>
              <a:cs typeface="Arabic Typesetting" pitchFamily="66" charset="-78"/>
            </a:endParaRPr>
          </a:p>
          <a:p>
            <a:pPr marL="0" indent="0" fontAlgn="base">
              <a:buNone/>
            </a:pPr>
            <a:r>
              <a:rPr lang="en-US" sz="3600" b="1" dirty="0">
                <a:solidFill>
                  <a:srgbClr val="002060"/>
                </a:solidFill>
                <a:cs typeface="Arabic Typesetting" pitchFamily="66" charset="-78"/>
              </a:rPr>
              <a:t>12. </a:t>
            </a:r>
            <a:r>
              <a:rPr lang="en-US" sz="3600" b="1" i="1" dirty="0" err="1">
                <a:solidFill>
                  <a:srgbClr val="002060"/>
                </a:solidFill>
                <a:cs typeface="Arabic Typesetting" pitchFamily="66" charset="-78"/>
              </a:rPr>
              <a:t>Mercurius</a:t>
            </a:r>
            <a:r>
              <a:rPr lang="en-US" sz="3600" b="1" i="1" dirty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cs typeface="Arabic Typesetting" pitchFamily="66" charset="-78"/>
              </a:rPr>
              <a:t>sulphuricus</a:t>
            </a:r>
            <a:r>
              <a:rPr lang="en-US" sz="3600" b="1" dirty="0" smtClean="0">
                <a:solidFill>
                  <a:srgbClr val="002060"/>
                </a:solidFill>
                <a:cs typeface="Arabic Typesetting" pitchFamily="66" charset="-78"/>
              </a:rPr>
              <a:t>- </a:t>
            </a:r>
            <a:r>
              <a:rPr lang="en-US" sz="3600" dirty="0" err="1">
                <a:solidFill>
                  <a:srgbClr val="002060"/>
                </a:solidFill>
                <a:cs typeface="Arabic Typesetting" pitchFamily="66" charset="-78"/>
              </a:rPr>
              <a:t>Merc-sul</a:t>
            </a:r>
            <a:endParaRPr lang="en-US" sz="3600" dirty="0">
              <a:solidFill>
                <a:srgbClr val="002060"/>
              </a:solidFill>
              <a:cs typeface="Arabic Typesetting" pitchFamily="66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50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z="3600" b="1" i="1" u="sng" dirty="0" err="1" smtClean="0"/>
              <a:t>Mercurius</a:t>
            </a:r>
            <a:r>
              <a:rPr lang="en-US" sz="3600" b="1" dirty="0" smtClean="0"/>
              <a:t> </a:t>
            </a:r>
            <a:r>
              <a:rPr lang="en-US" sz="3600" b="1" dirty="0"/>
              <a:t>— </a:t>
            </a:r>
            <a:r>
              <a:rPr lang="en-US" sz="3600" b="1" u="sng" dirty="0"/>
              <a:t>Quicksilver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bone diseases, </a:t>
            </a:r>
            <a:r>
              <a:rPr lang="en-US" b="1" dirty="0">
                <a:solidFill>
                  <a:srgbClr val="002060"/>
                </a:solidFill>
              </a:rPr>
              <a:t>pains worse at night</a:t>
            </a:r>
            <a:r>
              <a:rPr lang="en-US" dirty="0">
                <a:solidFill>
                  <a:srgbClr val="002060"/>
                </a:solidFill>
              </a:rPr>
              <a:t>; glandular swellings with or without suppuration, but especially if suppuration be too profuse (</a:t>
            </a:r>
            <a:r>
              <a:rPr lang="en-US" dirty="0" err="1">
                <a:solidFill>
                  <a:srgbClr val="002060"/>
                </a:solidFill>
              </a:rPr>
              <a:t>Hep</a:t>
            </a:r>
            <a:r>
              <a:rPr lang="en-US" dirty="0">
                <a:solidFill>
                  <a:srgbClr val="002060"/>
                </a:solidFill>
              </a:rPr>
              <a:t>., </a:t>
            </a:r>
            <a:r>
              <a:rPr lang="en-US" dirty="0" err="1">
                <a:solidFill>
                  <a:srgbClr val="002060"/>
                </a:solidFill>
              </a:rPr>
              <a:t>Sil</a:t>
            </a:r>
            <a:r>
              <a:rPr lang="en-US" dirty="0">
                <a:solidFill>
                  <a:srgbClr val="002060"/>
                </a:solidFill>
              </a:rPr>
              <a:t>.).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Profuse perspiration </a:t>
            </a:r>
            <a:r>
              <a:rPr lang="en-US" b="1" i="1" dirty="0">
                <a:solidFill>
                  <a:srgbClr val="002060"/>
                </a:solidFill>
              </a:rPr>
              <a:t>does not relieve</a:t>
            </a:r>
            <a:r>
              <a:rPr lang="en-US" dirty="0">
                <a:solidFill>
                  <a:srgbClr val="002060"/>
                </a:solidFill>
              </a:rPr>
              <a:t>; may even increase the suffering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Catarrh: with much sneezing; fluent, acrid, corrosive; nostrils raw, ulcerated; yellow-green, fetid, pus-like; nasal bones swollen; &lt; at night and from </a:t>
            </a:r>
            <a:r>
              <a:rPr lang="en-US" b="1" i="1" dirty="0">
                <a:solidFill>
                  <a:srgbClr val="002060"/>
                </a:solidFill>
              </a:rPr>
              <a:t>damp weather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Toothache Crowns  decay, roots remain</a:t>
            </a:r>
          </a:p>
          <a:p>
            <a:pPr fontAlgn="base"/>
            <a:r>
              <a:rPr lang="en-US" b="1" i="1" dirty="0">
                <a:solidFill>
                  <a:srgbClr val="002060"/>
                </a:solidFill>
              </a:rPr>
              <a:t>fetid, coppery, metallic-tasting saliva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Tongue: </a:t>
            </a:r>
            <a:r>
              <a:rPr lang="en-US" b="1" dirty="0">
                <a:solidFill>
                  <a:srgbClr val="002060"/>
                </a:solidFill>
              </a:rPr>
              <a:t>large, flabby, shows imprint of teeth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Mumps, diphtheria, tonsillitis with </a:t>
            </a:r>
            <a:r>
              <a:rPr lang="en-US" b="1" i="1" dirty="0">
                <a:solidFill>
                  <a:srgbClr val="002060"/>
                </a:solidFill>
              </a:rPr>
              <a:t>profuse offensive saliva</a:t>
            </a:r>
            <a:r>
              <a:rPr lang="en-US" dirty="0">
                <a:solidFill>
                  <a:srgbClr val="002060"/>
                </a:solidFill>
              </a:rPr>
              <a:t>; </a:t>
            </a:r>
            <a:r>
              <a:rPr lang="en-US" b="1" i="1" dirty="0">
                <a:solidFill>
                  <a:srgbClr val="002060"/>
                </a:solidFill>
              </a:rPr>
              <a:t>constant desire to swallow</a:t>
            </a:r>
            <a:r>
              <a:rPr lang="en-US" dirty="0">
                <a:solidFill>
                  <a:srgbClr val="002060"/>
                </a:solidFill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base"/>
            <a:endParaRPr lang="en-US" dirty="0" smtClean="0">
              <a:solidFill>
                <a:srgbClr val="002060"/>
              </a:solidFill>
            </a:endParaRPr>
          </a:p>
          <a:p>
            <a:pPr marL="0" indent="0" algn="ctr" fontAlgn="base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3200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Mercurius</a:t>
            </a:r>
            <a:r>
              <a:rPr lang="en-US" sz="3200" b="1" i="1" u="sng" dirty="0" smtClean="0">
                <a:solidFill>
                  <a:schemeClr val="accent1">
                    <a:lumMod val="75000"/>
                  </a:schemeClr>
                </a:solidFill>
              </a:rPr>
              <a:t> contd.</a:t>
            </a:r>
          </a:p>
          <a:p>
            <a:pPr marL="0" indent="0" algn="ctr" fontAlgn="base">
              <a:buNone/>
            </a:pP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dirty="0" smtClean="0">
                <a:solidFill>
                  <a:srgbClr val="002060"/>
                </a:solidFill>
              </a:rPr>
              <a:t>Dysentery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b="1" dirty="0">
                <a:solidFill>
                  <a:srgbClr val="002060"/>
                </a:solidFill>
              </a:rPr>
              <a:t> stool slimy, bloody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en-US" i="1" dirty="0">
                <a:solidFill>
                  <a:srgbClr val="002060"/>
                </a:solidFill>
              </a:rPr>
              <a:t>,</a:t>
            </a:r>
            <a:r>
              <a:rPr lang="en-US" b="1" i="1" dirty="0">
                <a:solidFill>
                  <a:srgbClr val="002060"/>
                </a:solidFill>
              </a:rPr>
              <a:t>with colic and fainting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b="1" i="1" dirty="0">
                <a:solidFill>
                  <a:srgbClr val="002060"/>
                </a:solidFill>
              </a:rPr>
              <a:t>Leucorrhoea itching with rawness; always worse at night</a:t>
            </a:r>
            <a:r>
              <a:rPr lang="en-US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en-US" dirty="0" err="1">
                <a:solidFill>
                  <a:srgbClr val="002060"/>
                </a:solidFill>
              </a:rPr>
              <a:t>Mammae</a:t>
            </a:r>
            <a:r>
              <a:rPr lang="en-US" dirty="0">
                <a:solidFill>
                  <a:srgbClr val="002060"/>
                </a:solidFill>
              </a:rPr>
              <a:t> painful, </a:t>
            </a:r>
            <a:r>
              <a:rPr lang="en-US" b="1" i="1" dirty="0">
                <a:solidFill>
                  <a:srgbClr val="002060"/>
                </a:solidFill>
              </a:rPr>
              <a:t>ulcerate at every menstrual period</a:t>
            </a:r>
            <a:endParaRPr lang="en-US" dirty="0">
              <a:solidFill>
                <a:srgbClr val="002060"/>
              </a:solidFill>
            </a:endParaRP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Relations</a:t>
            </a:r>
            <a:r>
              <a:rPr lang="en-US" dirty="0">
                <a:solidFill>
                  <a:srgbClr val="002060"/>
                </a:solidFill>
              </a:rPr>
              <a:t>. – Follows well: after, Bell., </a:t>
            </a:r>
            <a:r>
              <a:rPr lang="en-US" dirty="0" err="1">
                <a:solidFill>
                  <a:srgbClr val="002060"/>
                </a:solidFill>
              </a:rPr>
              <a:t>Hep</a:t>
            </a:r>
            <a:r>
              <a:rPr lang="en-US" dirty="0">
                <a:solidFill>
                  <a:srgbClr val="002060"/>
                </a:solidFill>
              </a:rPr>
              <a:t>., </a:t>
            </a:r>
            <a:r>
              <a:rPr lang="en-US" dirty="0" err="1">
                <a:solidFill>
                  <a:srgbClr val="002060"/>
                </a:solidFill>
              </a:rPr>
              <a:t>Lach</a:t>
            </a:r>
            <a:r>
              <a:rPr lang="en-US" dirty="0">
                <a:solidFill>
                  <a:srgbClr val="002060"/>
                </a:solidFill>
              </a:rPr>
              <a:t>., </a:t>
            </a:r>
            <a:r>
              <a:rPr lang="en-US" dirty="0" err="1">
                <a:solidFill>
                  <a:srgbClr val="002060"/>
                </a:solidFill>
              </a:rPr>
              <a:t>Sulph</a:t>
            </a:r>
            <a:r>
              <a:rPr lang="en-US" dirty="0">
                <a:solidFill>
                  <a:srgbClr val="002060"/>
                </a:solidFill>
              </a:rPr>
              <a:t>., but should not be given before or after </a:t>
            </a:r>
            <a:r>
              <a:rPr lang="en-US" dirty="0" err="1">
                <a:solidFill>
                  <a:srgbClr val="002060"/>
                </a:solidFill>
              </a:rPr>
              <a:t>Silicea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If given in low (weak) potencies hastens rather than aborts suppuration.</a:t>
            </a: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Aggravation</a:t>
            </a:r>
            <a:r>
              <a:rPr lang="en-US" dirty="0">
                <a:solidFill>
                  <a:srgbClr val="002060"/>
                </a:solidFill>
              </a:rPr>
              <a:t>. – </a:t>
            </a:r>
            <a:r>
              <a:rPr lang="en-US" b="1" dirty="0">
                <a:solidFill>
                  <a:srgbClr val="002060"/>
                </a:solidFill>
              </a:rPr>
              <a:t>At night</a:t>
            </a:r>
            <a:r>
              <a:rPr lang="en-US" dirty="0">
                <a:solidFill>
                  <a:srgbClr val="002060"/>
                </a:solidFill>
              </a:rPr>
              <a:t>; wet damp weather (</a:t>
            </a:r>
            <a:r>
              <a:rPr lang="en-US" dirty="0" err="1">
                <a:solidFill>
                  <a:srgbClr val="002060"/>
                </a:solidFill>
              </a:rPr>
              <a:t>Rhus</a:t>
            </a:r>
            <a:r>
              <a:rPr lang="en-US" dirty="0">
                <a:solidFill>
                  <a:srgbClr val="002060"/>
                </a:solidFill>
              </a:rPr>
              <a:t>); in autumn, warm days and cold, damp nights; lying on right side; perspiring.      Mercury is &lt; by heat of, but &gt; by rest in, bed.       Arsenic is &gt; by heat of, but &lt; by rest in, bed.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000" b="1" i="1" u="sng" dirty="0" err="1"/>
              <a:t>Mercurius</a:t>
            </a:r>
            <a:r>
              <a:rPr lang="en-US" sz="4000" b="1" i="1" dirty="0"/>
              <a:t> </a:t>
            </a:r>
            <a:r>
              <a:rPr lang="en-US" sz="4000" b="1" i="1" u="sng" dirty="0" err="1"/>
              <a:t>aceticus</a:t>
            </a:r>
            <a:r>
              <a:rPr lang="en-US" sz="40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534400" cy="513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C00000"/>
                </a:solidFill>
              </a:rPr>
              <a:t>Mercurous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acetate, HgC</a:t>
            </a:r>
            <a:r>
              <a:rPr lang="en-US" sz="3200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dirty="0" smtClean="0">
                <a:solidFill>
                  <a:srgbClr val="C00000"/>
                </a:solidFill>
              </a:rPr>
              <a:t>H</a:t>
            </a:r>
            <a:r>
              <a:rPr lang="en-US" sz="3200" baseline="-25000" dirty="0" smtClean="0">
                <a:solidFill>
                  <a:srgbClr val="C00000"/>
                </a:solidFill>
              </a:rPr>
              <a:t>3</a:t>
            </a:r>
            <a:r>
              <a:rPr lang="en-US" sz="3200" dirty="0" smtClean="0">
                <a:solidFill>
                  <a:srgbClr val="C00000"/>
                </a:solidFill>
              </a:rPr>
              <a:t>O</a:t>
            </a:r>
            <a:r>
              <a:rPr lang="en-US" sz="3200" baseline="-25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sz="3200" dirty="0">
                <a:solidFill>
                  <a:srgbClr val="002060"/>
                </a:solidFill>
              </a:rPr>
              <a:t>"Pressure in lower sternum and </a:t>
            </a:r>
            <a:r>
              <a:rPr lang="en-US" sz="3200" dirty="0" err="1">
                <a:solidFill>
                  <a:srgbClr val="002060"/>
                </a:solidFill>
              </a:rPr>
              <a:t>dyspnoea</a:t>
            </a:r>
            <a:r>
              <a:rPr lang="en-US" sz="3200" dirty="0">
                <a:solidFill>
                  <a:srgbClr val="002060"/>
                </a:solidFill>
              </a:rPr>
              <a:t> on standing erect" is a noteworthy symptom. 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"Margins of ulcers become painful." 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Hahnemann has bracketed a symptom referring to the menses which came on at the new moon, four days before their proper time. </a:t>
            </a:r>
          </a:p>
        </p:txBody>
      </p:sp>
    </p:spTree>
    <p:extLst>
      <p:ext uri="{BB962C8B-B14F-4D97-AF65-F5344CB8AC3E}">
        <p14:creationId xmlns:p14="http://schemas.microsoft.com/office/powerpoint/2010/main" val="3685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 err="1"/>
              <a:t>Mercurius</a:t>
            </a:r>
            <a:r>
              <a:rPr lang="en-US" sz="3600" b="1" i="1" dirty="0"/>
              <a:t> </a:t>
            </a:r>
            <a:r>
              <a:rPr lang="en-US" sz="3600" b="1" i="1" u="sng" dirty="0" err="1"/>
              <a:t>corrosivus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Corrosive sublimate, </a:t>
            </a:r>
            <a:r>
              <a:rPr lang="en-US" b="1" dirty="0">
                <a:solidFill>
                  <a:srgbClr val="C00000"/>
                </a:solidFill>
              </a:rPr>
              <a:t>HgCl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  <a:p>
            <a:pPr fontAlgn="base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Diseases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men, syphilitic; ulcers, with corroding, acrid pus; Bright’s disease.</a:t>
            </a:r>
          </a:p>
          <a:p>
            <a:pPr fontAlgn="base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Dysentery and summer complaints of intestinal canal, occurring from May to November.</a:t>
            </a:r>
          </a:p>
          <a:p>
            <a:pPr fontAlgn="base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Tenesmus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of rectum,  not &gt;&gt; by stool (&lt; by stool,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Nux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); incessant, persistent; stool hot,  scanty, bloody, slimy, offensive; shreds of mucous membrane and terrible cutting, colicky pains.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More the pain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merc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cor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is indicated and more blood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merc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sol is indicated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Tenesmus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of bladder, with intense burning in urethra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 urine hot, burning, scanty or suppressed; in drops with great pain; bloody, brown, brick-dust sediment;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albuminous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Gonorrhoea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second stage,  </a:t>
            </a:r>
            <a:r>
              <a:rPr lang="en-US" b="1" dirty="0">
                <a:solidFill>
                  <a:schemeClr val="accent5"/>
                </a:solidFill>
              </a:rPr>
              <a:t>greenish discharge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  &lt; at night; great burning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tenesmus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 err="1"/>
              <a:t>Mercurius</a:t>
            </a:r>
            <a:r>
              <a:rPr lang="en-US" sz="3600" b="1" i="1" dirty="0"/>
              <a:t> </a:t>
            </a:r>
            <a:r>
              <a:rPr lang="en-US" sz="3600" b="1" i="1" u="sng" dirty="0" err="1"/>
              <a:t>biniodide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 err="1" smtClean="0">
                <a:solidFill>
                  <a:srgbClr val="C00000"/>
                </a:solidFill>
              </a:rPr>
              <a:t>Mercurius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iodatus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ruber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i="1" dirty="0" err="1">
                <a:solidFill>
                  <a:srgbClr val="C00000"/>
                </a:solidFill>
              </a:rPr>
              <a:t>Biniodide</a:t>
            </a:r>
            <a:r>
              <a:rPr lang="en-US" sz="3200" i="1" dirty="0">
                <a:solidFill>
                  <a:srgbClr val="C00000"/>
                </a:solidFill>
              </a:rPr>
              <a:t> of </a:t>
            </a:r>
            <a:r>
              <a:rPr lang="en-US" sz="3200" i="1" dirty="0" smtClean="0">
                <a:solidFill>
                  <a:srgbClr val="C00000"/>
                </a:solidFill>
              </a:rPr>
              <a:t>Mercury</a:t>
            </a:r>
            <a:r>
              <a:rPr lang="en-US" sz="3200" i="1" dirty="0" smtClean="0">
                <a:solidFill>
                  <a:srgbClr val="002060"/>
                </a:solidFill>
              </a:rPr>
              <a:t>, </a:t>
            </a:r>
            <a:r>
              <a:rPr lang="en-US" sz="3200" i="1" dirty="0">
                <a:solidFill>
                  <a:srgbClr val="C00000"/>
                </a:solidFill>
              </a:rPr>
              <a:t>H</a:t>
            </a:r>
            <a:r>
              <a:rPr lang="en-US" sz="3200" i="1" dirty="0" smtClean="0">
                <a:solidFill>
                  <a:srgbClr val="C00000"/>
                </a:solidFill>
              </a:rPr>
              <a:t>gI</a:t>
            </a:r>
            <a:r>
              <a:rPr lang="en-US" sz="3200" i="1" baseline="-25000" dirty="0" smtClean="0">
                <a:solidFill>
                  <a:srgbClr val="C00000"/>
                </a:solidFill>
              </a:rPr>
              <a:t>5</a:t>
            </a:r>
            <a:endParaRPr lang="en-US" sz="3200" i="1" dirty="0">
              <a:solidFill>
                <a:srgbClr val="C00000"/>
              </a:solidFill>
            </a:endParaRPr>
          </a:p>
          <a:p>
            <a:pPr fontAlgn="base"/>
            <a:r>
              <a:rPr lang="en-US" sz="3200" dirty="0" smtClean="0">
                <a:solidFill>
                  <a:srgbClr val="002060"/>
                </a:solidFill>
              </a:rPr>
              <a:t>Diphtheritic </a:t>
            </a:r>
            <a:r>
              <a:rPr lang="en-US" sz="3200" dirty="0">
                <a:solidFill>
                  <a:srgbClr val="002060"/>
                </a:solidFill>
              </a:rPr>
              <a:t>and glandular affections</a:t>
            </a:r>
            <a:r>
              <a:rPr lang="en-US" sz="3200" b="1" dirty="0">
                <a:solidFill>
                  <a:srgbClr val="002060"/>
                </a:solidFill>
              </a:rPr>
              <a:t> </a:t>
            </a:r>
            <a:r>
              <a:rPr lang="en-US" sz="3200" b="1" i="1" dirty="0">
                <a:solidFill>
                  <a:srgbClr val="002060"/>
                </a:solidFill>
              </a:rPr>
              <a:t>of left side</a:t>
            </a:r>
            <a:r>
              <a:rPr lang="en-US" sz="3200" dirty="0">
                <a:solidFill>
                  <a:srgbClr val="002060"/>
                </a:solidFill>
              </a:rPr>
              <a:t>; </a:t>
            </a:r>
            <a:r>
              <a:rPr lang="en-US" sz="3200" dirty="0" err="1">
                <a:solidFill>
                  <a:srgbClr val="002060"/>
                </a:solidFill>
              </a:rPr>
              <a:t>fauces</a:t>
            </a:r>
            <a:r>
              <a:rPr lang="en-US" sz="3200" dirty="0">
                <a:solidFill>
                  <a:srgbClr val="002060"/>
                </a:solidFill>
              </a:rPr>
              <a:t> dark red; solids or liquids painful when swallowing; exudation slight, easily detached; cases attending epidemic scarlet fever, ulcers on </a:t>
            </a:r>
            <a:r>
              <a:rPr lang="en-US" sz="3200" dirty="0" err="1">
                <a:solidFill>
                  <a:srgbClr val="002060"/>
                </a:solidFill>
              </a:rPr>
              <a:t>fauces</a:t>
            </a:r>
            <a:r>
              <a:rPr lang="en-US" sz="3200" dirty="0">
                <a:solidFill>
                  <a:srgbClr val="002060"/>
                </a:solidFill>
              </a:rPr>
              <a:t> or tonsils; glands enlarged; greenish tough lumps from pharynx or posterior nares. </a:t>
            </a:r>
            <a:endParaRPr lang="en-US" sz="3200" dirty="0">
              <a:solidFill>
                <a:srgbClr val="002060"/>
              </a:solidFill>
            </a:endParaRPr>
          </a:p>
          <a:p>
            <a:pPr fontAlgn="base"/>
            <a:r>
              <a:rPr lang="en-US" sz="3200" dirty="0" smtClean="0">
                <a:solidFill>
                  <a:srgbClr val="002060"/>
                </a:solidFill>
              </a:rPr>
              <a:t>Tubercular </a:t>
            </a:r>
            <a:r>
              <a:rPr lang="en-US" sz="3200" dirty="0">
                <a:solidFill>
                  <a:srgbClr val="002060"/>
                </a:solidFill>
              </a:rPr>
              <a:t>pharyngitis.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u="sng" dirty="0" err="1"/>
              <a:t>Mercurius</a:t>
            </a:r>
            <a:r>
              <a:rPr lang="en-US" sz="3600" b="1" i="1" dirty="0"/>
              <a:t> </a:t>
            </a:r>
            <a:r>
              <a:rPr lang="en-US" sz="3600" b="1" i="1" u="sng" dirty="0" err="1"/>
              <a:t>iodatus</a:t>
            </a:r>
            <a:r>
              <a:rPr lang="en-US" sz="3600" b="1" i="1" dirty="0"/>
              <a:t> </a:t>
            </a:r>
            <a:r>
              <a:rPr lang="en-US" sz="3600" b="1" i="1" u="sng" dirty="0" err="1"/>
              <a:t>flavus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>
                <a:solidFill>
                  <a:srgbClr val="C00000"/>
                </a:solidFill>
              </a:rPr>
              <a:t>Iodide </a:t>
            </a:r>
            <a:r>
              <a:rPr lang="en-US" b="1" dirty="0">
                <a:solidFill>
                  <a:srgbClr val="C00000"/>
                </a:solidFill>
              </a:rPr>
              <a:t>of mercury— </a:t>
            </a:r>
            <a:r>
              <a:rPr lang="en-US" b="1" dirty="0" smtClean="0">
                <a:solidFill>
                  <a:srgbClr val="C00000"/>
                </a:solidFill>
              </a:rPr>
              <a:t>Hg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Diphtheritic and throat affections where the cervical and parotid glands are enormously swollen; membrane begins on or is </a:t>
            </a:r>
            <a:r>
              <a:rPr lang="en-US" b="1" dirty="0">
                <a:solidFill>
                  <a:srgbClr val="002060"/>
                </a:solidFill>
              </a:rPr>
              <a:t>&lt; on right side</a:t>
            </a:r>
            <a:r>
              <a:rPr lang="en-US" dirty="0">
                <a:solidFill>
                  <a:srgbClr val="002060"/>
                </a:solidFill>
              </a:rPr>
              <a:t>; </a:t>
            </a:r>
            <a:r>
              <a:rPr lang="en-US" b="1" dirty="0">
                <a:solidFill>
                  <a:srgbClr val="002060"/>
                </a:solidFill>
              </a:rPr>
              <a:t>&lt; by warm drinks</a:t>
            </a:r>
            <a:r>
              <a:rPr lang="en-US" dirty="0">
                <a:solidFill>
                  <a:srgbClr val="002060"/>
                </a:solidFill>
              </a:rPr>
              <a:t>, and empty swallowing (</a:t>
            </a:r>
            <a:r>
              <a:rPr lang="en-US" dirty="0" err="1">
                <a:solidFill>
                  <a:srgbClr val="002060"/>
                </a:solidFill>
              </a:rPr>
              <a:t>Lach</a:t>
            </a:r>
            <a:r>
              <a:rPr lang="en-US" dirty="0">
                <a:solidFill>
                  <a:srgbClr val="002060"/>
                </a:solidFill>
              </a:rPr>
              <a:t>.).</a:t>
            </a:r>
          </a:p>
          <a:p>
            <a:pPr fontAlgn="base"/>
            <a:r>
              <a:rPr lang="en-US" dirty="0">
                <a:solidFill>
                  <a:srgbClr val="002060"/>
                </a:solidFill>
              </a:rPr>
              <a:t>Tongue: thick, </a:t>
            </a:r>
            <a:r>
              <a:rPr lang="en-US" b="1" dirty="0">
                <a:solidFill>
                  <a:srgbClr val="FFC000"/>
                </a:solidFill>
              </a:rPr>
              <a:t>yellow coating </a:t>
            </a:r>
            <a:r>
              <a:rPr lang="en-US" dirty="0">
                <a:solidFill>
                  <a:srgbClr val="002060"/>
                </a:solidFill>
              </a:rPr>
              <a:t>at base (Kali bi._ golden yellow coating at base, Nat. p.; dirty or greenish-gray coating at base, Nat. s.); tip and edges red; right side of throat and neck most affected.</a:t>
            </a:r>
          </a:p>
          <a:p>
            <a:pPr fontAlgn="base"/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b="1" dirty="0" err="1">
                <a:solidFill>
                  <a:srgbClr val="002060"/>
                </a:solidFill>
              </a:rPr>
              <a:t>Hunterian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(hard) chancre, secondary symptoms rarely follow if given in proper dose; great swelling of inguinal glands, no disposition to suppurate. </a:t>
            </a:r>
          </a:p>
          <a:p>
            <a:pPr fontAlgn="base"/>
            <a:r>
              <a:rPr lang="en-US" b="1" i="1" dirty="0">
                <a:solidFill>
                  <a:srgbClr val="002060"/>
                </a:solidFill>
              </a:rPr>
              <a:t>Mammary tumors</a:t>
            </a:r>
            <a:r>
              <a:rPr lang="en-US" dirty="0">
                <a:solidFill>
                  <a:srgbClr val="002060"/>
                </a:solidFill>
              </a:rPr>
              <a:t>, with tendency to much warm perspiration and gastric disturbances.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600" b="1" i="1" u="sng" dirty="0" err="1"/>
              <a:t>Mercurius</a:t>
            </a:r>
            <a:r>
              <a:rPr lang="en-US" sz="3600" b="1" i="1" dirty="0"/>
              <a:t> </a:t>
            </a:r>
            <a:r>
              <a:rPr lang="en-US" sz="3600" b="1" i="1" u="sng" dirty="0" err="1"/>
              <a:t>dulcis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Calomel</a:t>
            </a:r>
            <a:r>
              <a:rPr lang="en-US" sz="2800" b="1" i="1" dirty="0">
                <a:solidFill>
                  <a:srgbClr val="C00000"/>
                </a:solidFill>
              </a:rPr>
              <a:t>  </a:t>
            </a:r>
            <a:r>
              <a:rPr lang="en-US" sz="2800" b="1" dirty="0">
                <a:solidFill>
                  <a:srgbClr val="C00000"/>
                </a:solidFill>
              </a:rPr>
              <a:t>Hg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Cl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Catarrhal </a:t>
            </a:r>
            <a:r>
              <a:rPr lang="en-US" sz="2800" dirty="0">
                <a:solidFill>
                  <a:srgbClr val="002060"/>
                </a:solidFill>
              </a:rPr>
              <a:t>affections of mucous membranes, especially of the eye and ear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b="1" i="1" dirty="0" smtClean="0">
                <a:solidFill>
                  <a:srgbClr val="002060"/>
                </a:solidFill>
              </a:rPr>
              <a:t>Catarrhal </a:t>
            </a:r>
            <a:r>
              <a:rPr lang="en-US" sz="2800" b="1" i="1" dirty="0">
                <a:solidFill>
                  <a:srgbClr val="002060"/>
                </a:solidFill>
              </a:rPr>
              <a:t>inflammation of middle ear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  <a:r>
              <a:rPr lang="en-US" sz="2800" dirty="0">
                <a:solidFill>
                  <a:srgbClr val="002060"/>
                </a:solidFill>
              </a:rPr>
              <a:t>(Kali m</a:t>
            </a:r>
            <a:r>
              <a:rPr lang="en-US" sz="2800" dirty="0" smtClean="0">
                <a:solidFill>
                  <a:srgbClr val="002060"/>
                </a:solidFill>
              </a:rPr>
              <a:t>.).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b="1" i="1" dirty="0" smtClean="0">
                <a:solidFill>
                  <a:srgbClr val="002060"/>
                </a:solidFill>
              </a:rPr>
              <a:t>Eustachian </a:t>
            </a:r>
            <a:r>
              <a:rPr lang="en-US" sz="2800" b="1" i="1" dirty="0">
                <a:solidFill>
                  <a:srgbClr val="002060"/>
                </a:solidFill>
              </a:rPr>
              <a:t>tube closed</a:t>
            </a:r>
            <a:r>
              <a:rPr lang="en-US" sz="2800" b="1" dirty="0">
                <a:solidFill>
                  <a:srgbClr val="002060"/>
                </a:solidFill>
              </a:rPr>
              <a:t>;</a:t>
            </a:r>
            <a:r>
              <a:rPr lang="en-US" sz="2800" dirty="0">
                <a:solidFill>
                  <a:srgbClr val="002060"/>
                </a:solidFill>
              </a:rPr>
              <a:t> catarrhal deafness and </a:t>
            </a:r>
            <a:r>
              <a:rPr lang="en-US" sz="2800" dirty="0" err="1">
                <a:solidFill>
                  <a:srgbClr val="002060"/>
                </a:solidFill>
              </a:rPr>
              <a:t>otorrhoea</a:t>
            </a:r>
            <a:r>
              <a:rPr lang="en-US" sz="2800" dirty="0">
                <a:solidFill>
                  <a:srgbClr val="002060"/>
                </a:solidFill>
              </a:rPr>
              <a:t> in </a:t>
            </a:r>
            <a:r>
              <a:rPr lang="en-US" sz="2800" dirty="0" err="1">
                <a:solidFill>
                  <a:srgbClr val="002060"/>
                </a:solidFill>
              </a:rPr>
              <a:t>psoric</a:t>
            </a:r>
            <a:r>
              <a:rPr lang="en-US" sz="2800" dirty="0">
                <a:solidFill>
                  <a:srgbClr val="002060"/>
                </a:solidFill>
              </a:rPr>
              <a:t> children; deafness of old age (Kali m</a:t>
            </a:r>
            <a:r>
              <a:rPr lang="en-US" sz="2800" dirty="0" smtClean="0">
                <a:solidFill>
                  <a:srgbClr val="002060"/>
                </a:solidFill>
              </a:rPr>
              <a:t>.).</a:t>
            </a: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Acute </a:t>
            </a:r>
            <a:r>
              <a:rPr lang="en-US" sz="2800" dirty="0">
                <a:solidFill>
                  <a:srgbClr val="002060"/>
                </a:solidFill>
              </a:rPr>
              <a:t>affections of prostrate after maltreated </a:t>
            </a:r>
            <a:r>
              <a:rPr lang="en-US" sz="2800" dirty="0" smtClean="0">
                <a:solidFill>
                  <a:srgbClr val="002060"/>
                </a:solidFill>
              </a:rPr>
              <a:t>stricture.</a:t>
            </a: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Deafness </a:t>
            </a:r>
            <a:r>
              <a:rPr lang="en-US" sz="2800" dirty="0">
                <a:solidFill>
                  <a:srgbClr val="002060"/>
                </a:solidFill>
              </a:rPr>
              <a:t>and catarrhal affections of nares, throat, and pharynx, from mercurial amalgam fillings. </a:t>
            </a:r>
            <a:r>
              <a:rPr lang="en-US" sz="2800" dirty="0" err="1">
                <a:solidFill>
                  <a:srgbClr val="002060"/>
                </a:solidFill>
              </a:rPr>
              <a:t>Diarrhoea</a:t>
            </a:r>
            <a:r>
              <a:rPr lang="en-US" sz="2800" dirty="0">
                <a:solidFill>
                  <a:srgbClr val="002060"/>
                </a:solidFill>
              </a:rPr>
              <a:t>: of children;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stools grass-green</a:t>
            </a:r>
            <a:r>
              <a:rPr lang="en-US" sz="2800" dirty="0">
                <a:solidFill>
                  <a:srgbClr val="002060"/>
                </a:solidFill>
              </a:rPr>
              <a:t>; like chopped eggs; profuse, causing soreness of anus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MEDICAL USES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Kruiti\Desktop\MERCURY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907298"/>
            <a:ext cx="4046120" cy="25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ruiti\Desktop\MERCURY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ruiti\Desktop\MERCURY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32" y="3404643"/>
            <a:ext cx="1816768" cy="34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5032" y="1371600"/>
            <a:ext cx="4178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Used </a:t>
            </a:r>
            <a:r>
              <a:rPr lang="en-US" sz="2800" dirty="0">
                <a:solidFill>
                  <a:srgbClr val="C00000"/>
                </a:solidFill>
              </a:rPr>
              <a:t>as a component for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dental amalgams </a:t>
            </a:r>
            <a:r>
              <a:rPr lang="en-US" sz="2800" dirty="0">
                <a:solidFill>
                  <a:srgbClr val="C00000"/>
                </a:solidFill>
              </a:rPr>
              <a:t>for making fillings for </a:t>
            </a:r>
            <a:r>
              <a:rPr lang="en-US" sz="2800" dirty="0" smtClean="0">
                <a:solidFill>
                  <a:srgbClr val="C00000"/>
                </a:solidFill>
              </a:rPr>
              <a:t>teeth.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382631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Mercuric chloride (</a:t>
            </a:r>
            <a:r>
              <a:rPr lang="en-US" sz="2800" dirty="0" smtClean="0">
                <a:solidFill>
                  <a:srgbClr val="C00000"/>
                </a:solidFill>
              </a:rPr>
              <a:t>HgCl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) used </a:t>
            </a:r>
            <a:r>
              <a:rPr lang="en-US" sz="2800" dirty="0">
                <a:solidFill>
                  <a:srgbClr val="C00000"/>
                </a:solidFill>
              </a:rPr>
              <a:t>to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disinfect wounds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4662" y="3610928"/>
            <a:ext cx="25025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Mercurous</a:t>
            </a:r>
            <a:r>
              <a:rPr lang="en-US" sz="2800" dirty="0">
                <a:solidFill>
                  <a:srgbClr val="C00000"/>
                </a:solidFill>
              </a:rPr>
              <a:t> chloride (Hg</a:t>
            </a:r>
            <a:r>
              <a:rPr lang="en-US" sz="2800" baseline="-25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Cl</a:t>
            </a:r>
            <a:r>
              <a:rPr lang="en-US" sz="2800" baseline="-25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), </a:t>
            </a:r>
            <a:r>
              <a:rPr lang="en-US" sz="2800" dirty="0" smtClean="0">
                <a:solidFill>
                  <a:srgbClr val="C00000"/>
                </a:solidFill>
              </a:rPr>
              <a:t>(calomel), </a:t>
            </a:r>
            <a:r>
              <a:rPr lang="en-US" sz="2800" dirty="0">
                <a:solidFill>
                  <a:srgbClr val="C00000"/>
                </a:solidFill>
              </a:rPr>
              <a:t>is an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antiseptic</a:t>
            </a:r>
            <a:r>
              <a:rPr lang="en-US" sz="2800" dirty="0">
                <a:solidFill>
                  <a:srgbClr val="C00000"/>
                </a:solidFill>
              </a:rPr>
              <a:t> used to kill bacteria. 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14800" y="1905000"/>
            <a:ext cx="850232" cy="2631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ular Arrow 7"/>
          <p:cNvSpPr/>
          <p:nvPr/>
        </p:nvSpPr>
        <p:spPr>
          <a:xfrm>
            <a:off x="1949116" y="3505200"/>
            <a:ext cx="946484" cy="1295400"/>
          </a:xfrm>
          <a:prstGeom prst="circular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629400" y="4382632"/>
            <a:ext cx="697831" cy="20898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000" b="1" i="1" u="sng" dirty="0" err="1" smtClean="0"/>
              <a:t>Cinnabaris</a:t>
            </a:r>
            <a:r>
              <a:rPr lang="en-US" b="1" i="1" u="sng" dirty="0" smtClean="0"/>
              <a:t> </a:t>
            </a:r>
            <a:r>
              <a:rPr lang="en-US" i="1" dirty="0" smtClean="0"/>
              <a:t> 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fontAlgn="base"/>
            <a:r>
              <a:rPr lang="en-US" sz="2800" b="1" i="1" dirty="0">
                <a:solidFill>
                  <a:srgbClr val="C00000"/>
                </a:solidFill>
              </a:rPr>
              <a:t>M</a:t>
            </a:r>
            <a:r>
              <a:rPr lang="en-US" sz="2800" b="1" i="1" dirty="0" smtClean="0">
                <a:solidFill>
                  <a:srgbClr val="C00000"/>
                </a:solidFill>
              </a:rPr>
              <a:t>ercuric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sulphide</a:t>
            </a:r>
            <a:endParaRPr lang="en-US" sz="2800" b="1" i="1" dirty="0">
              <a:solidFill>
                <a:srgbClr val="C00000"/>
              </a:solidFill>
            </a:endParaRP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For certain forms of </a:t>
            </a:r>
            <a:r>
              <a:rPr lang="en-US" sz="2800" dirty="0" err="1">
                <a:solidFill>
                  <a:srgbClr val="002060"/>
                </a:solidFill>
              </a:rPr>
              <a:t>ciliary</a:t>
            </a:r>
            <a:r>
              <a:rPr lang="en-US" sz="2800" dirty="0">
                <a:solidFill>
                  <a:srgbClr val="002060"/>
                </a:solidFill>
              </a:rPr>
              <a:t> neuralgia and ulceration upon a syphilitic base, this remedy is most effective.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Sleepless during night.</a:t>
            </a:r>
          </a:p>
          <a:p>
            <a:pPr fontAlgn="base"/>
            <a:r>
              <a:rPr lang="en-US" sz="2800" b="1" dirty="0" smtClean="0">
                <a:solidFill>
                  <a:srgbClr val="002060"/>
                </a:solidFill>
              </a:rPr>
              <a:t>Eyes</a:t>
            </a:r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b="1" dirty="0" smtClean="0">
                <a:solidFill>
                  <a:srgbClr val="002060"/>
                </a:solidFill>
              </a:rPr>
              <a:t>Pains </a:t>
            </a:r>
            <a:r>
              <a:rPr lang="en-US" sz="2800" b="1" dirty="0">
                <a:solidFill>
                  <a:srgbClr val="002060"/>
                </a:solidFill>
              </a:rPr>
              <a:t>from lachrymal duct around eye to temple, from inner canthus across brows to ear. 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Severe </a:t>
            </a:r>
            <a:r>
              <a:rPr lang="en-US" sz="2800" dirty="0">
                <a:solidFill>
                  <a:srgbClr val="002060"/>
                </a:solidFill>
              </a:rPr>
              <a:t>shooting pain in bones of orbit, especially running from inner to outer canthus in the bone. Redness of whole eye.</a:t>
            </a:r>
          </a:p>
          <a:p>
            <a:pPr fontAlgn="base"/>
            <a:r>
              <a:rPr lang="en-US" sz="2800" dirty="0">
                <a:solidFill>
                  <a:srgbClr val="002060"/>
                </a:solidFill>
              </a:rPr>
              <a:t>Lids granulated; canthi and lids red.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 b="1" i="1" u="sng" dirty="0" err="1" smtClean="0"/>
              <a:t>Mercurius</a:t>
            </a:r>
            <a:r>
              <a:rPr lang="en-US" sz="3600" b="1" i="1" dirty="0" smtClean="0"/>
              <a:t> </a:t>
            </a:r>
            <a:r>
              <a:rPr lang="en-US" sz="3600" b="1" i="1" u="sng" dirty="0" err="1" smtClean="0"/>
              <a:t>sulphuricus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4000" dirty="0" err="1" smtClean="0">
                <a:solidFill>
                  <a:srgbClr val="C00000"/>
                </a:solidFill>
              </a:rPr>
              <a:t>Sulphate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of </a:t>
            </a:r>
            <a:r>
              <a:rPr lang="en-US" sz="4000" dirty="0" smtClean="0">
                <a:solidFill>
                  <a:srgbClr val="C00000"/>
                </a:solidFill>
              </a:rPr>
              <a:t>Mercury, HgSO</a:t>
            </a:r>
            <a:r>
              <a:rPr lang="en-US" sz="4000" baseline="-25000" dirty="0" smtClean="0">
                <a:solidFill>
                  <a:srgbClr val="C00000"/>
                </a:solidFill>
              </a:rPr>
              <a:t>4</a:t>
            </a:r>
            <a:endParaRPr lang="en-US" sz="4000" dirty="0">
              <a:solidFill>
                <a:srgbClr val="C00000"/>
              </a:solidFill>
            </a:endParaRPr>
          </a:p>
          <a:p>
            <a:pPr fontAlgn="base"/>
            <a:r>
              <a:rPr lang="en-US" sz="4000" b="1" dirty="0" smtClean="0">
                <a:solidFill>
                  <a:srgbClr val="002060"/>
                </a:solidFill>
              </a:rPr>
              <a:t>Hydrothorax</a:t>
            </a:r>
            <a:r>
              <a:rPr lang="en-US" sz="4000" b="1" dirty="0">
                <a:solidFill>
                  <a:srgbClr val="002060"/>
                </a:solidFill>
              </a:rPr>
              <a:t>, if occurring from heart or liver diseases</a:t>
            </a:r>
            <a:r>
              <a:rPr lang="en-US" sz="4000" dirty="0">
                <a:solidFill>
                  <a:srgbClr val="002060"/>
                </a:solidFill>
              </a:rPr>
              <a:t>; </a:t>
            </a:r>
            <a:r>
              <a:rPr lang="en-US" sz="4000" dirty="0" err="1">
                <a:solidFill>
                  <a:srgbClr val="002060"/>
                </a:solidFill>
              </a:rPr>
              <a:t>dyspnoea</a:t>
            </a:r>
            <a:r>
              <a:rPr lang="en-US" sz="4000" dirty="0">
                <a:solidFill>
                  <a:srgbClr val="002060"/>
                </a:solidFill>
              </a:rPr>
              <a:t>, has to sit, cannot lie down.</a:t>
            </a:r>
          </a:p>
          <a:p>
            <a:pPr fontAlgn="base"/>
            <a:r>
              <a:rPr lang="en-US" sz="4000" i="1" dirty="0" smtClean="0">
                <a:solidFill>
                  <a:srgbClr val="C00000"/>
                </a:solidFill>
              </a:rPr>
              <a:t>“</a:t>
            </a:r>
            <a:r>
              <a:rPr lang="en-US" sz="4000" i="1" dirty="0">
                <a:solidFill>
                  <a:srgbClr val="C00000"/>
                </a:solidFill>
              </a:rPr>
              <a:t>When it acts well it produces a profuse, watery </a:t>
            </a:r>
            <a:r>
              <a:rPr lang="en-US" sz="4000" i="1" dirty="0" err="1">
                <a:solidFill>
                  <a:srgbClr val="C00000"/>
                </a:solidFill>
              </a:rPr>
              <a:t>diarrhoea</a:t>
            </a:r>
            <a:r>
              <a:rPr lang="en-US" sz="4000" i="1" dirty="0">
                <a:solidFill>
                  <a:srgbClr val="C00000"/>
                </a:solidFill>
              </a:rPr>
              <a:t> with great relief to the patient; it is as important as </a:t>
            </a:r>
            <a:r>
              <a:rPr lang="en-US" sz="4000" i="1" dirty="0" err="1">
                <a:solidFill>
                  <a:srgbClr val="C00000"/>
                </a:solidFill>
              </a:rPr>
              <a:t>Arsenicum</a:t>
            </a:r>
            <a:r>
              <a:rPr lang="en-US" sz="4000" i="1" dirty="0">
                <a:solidFill>
                  <a:srgbClr val="C00000"/>
                </a:solidFill>
              </a:rPr>
              <a:t> in Hydrothorax.” _ </a:t>
            </a:r>
            <a:r>
              <a:rPr lang="en-US" sz="4000" i="1" dirty="0" err="1">
                <a:solidFill>
                  <a:srgbClr val="C00000"/>
                </a:solidFill>
              </a:rPr>
              <a:t>Lippe</a:t>
            </a:r>
            <a:r>
              <a:rPr lang="en-US" sz="4000" i="1" dirty="0">
                <a:solidFill>
                  <a:srgbClr val="C00000"/>
                </a:solidFill>
              </a:rPr>
              <a:t>.</a:t>
            </a:r>
          </a:p>
          <a:p>
            <a:pPr fontAlgn="base"/>
            <a:r>
              <a:rPr lang="en-US" sz="4000" dirty="0" smtClean="0">
                <a:solidFill>
                  <a:srgbClr val="002060"/>
                </a:solidFill>
              </a:rPr>
              <a:t>Desires</a:t>
            </a:r>
            <a:r>
              <a:rPr lang="en-US" sz="4000" dirty="0">
                <a:solidFill>
                  <a:srgbClr val="002060"/>
                </a:solidFill>
              </a:rPr>
              <a:t>: alcohol, drugs, bread and butter, sweet, cold water.</a:t>
            </a:r>
          </a:p>
          <a:p>
            <a:pPr fontAlgn="base"/>
            <a:r>
              <a:rPr lang="en-US" sz="4000" dirty="0">
                <a:solidFill>
                  <a:srgbClr val="002060"/>
                </a:solidFill>
              </a:rPr>
              <a:t>Aversion: meat, eating, sweet, butter, alcohol, coffee, fat.</a:t>
            </a:r>
          </a:p>
          <a:p>
            <a:pPr fontAlgn="base"/>
            <a:r>
              <a:rPr lang="en-US" sz="4000" dirty="0" err="1">
                <a:solidFill>
                  <a:srgbClr val="002060"/>
                </a:solidFill>
              </a:rPr>
              <a:t>A</a:t>
            </a:r>
            <a:r>
              <a:rPr lang="en-US" sz="4000" dirty="0" err="1" smtClean="0">
                <a:solidFill>
                  <a:srgbClr val="002060"/>
                </a:solidFill>
              </a:rPr>
              <a:t>mel</a:t>
            </a:r>
            <a:r>
              <a:rPr lang="en-US" sz="4000" dirty="0">
                <a:solidFill>
                  <a:srgbClr val="002060"/>
                </a:solidFill>
              </a:rPr>
              <a:t>. eating, </a:t>
            </a:r>
            <a:r>
              <a:rPr lang="en-US" sz="4000" dirty="0" err="1">
                <a:solidFill>
                  <a:srgbClr val="002060"/>
                </a:solidFill>
              </a:rPr>
              <a:t>agg</a:t>
            </a:r>
            <a:r>
              <a:rPr lang="en-US" sz="4000" dirty="0">
                <a:solidFill>
                  <a:srgbClr val="002060"/>
                </a:solidFill>
              </a:rPr>
              <a:t>. fasting.</a:t>
            </a:r>
          </a:p>
          <a:p>
            <a:endParaRPr lang="en-US" sz="4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Kruiti\Desktop\MERCURY\39034049-beautiful-movie-ending-typography-the-end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C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h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r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a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c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t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e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i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s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t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i</a:t>
            </a:r>
            <a:r>
              <a:rPr lang="en-US" sz="9600" b="1" dirty="0" smtClean="0">
                <a:solidFill>
                  <a:srgbClr val="C00000"/>
                </a:solidFill>
                <a:latin typeface="Script MT Bold" pitchFamily="66" charset="0"/>
              </a:rPr>
              <a:t>c</a:t>
            </a:r>
            <a:r>
              <a:rPr lang="en-US" sz="9600" b="1" dirty="0" smtClean="0">
                <a:solidFill>
                  <a:srgbClr val="002060"/>
                </a:solidFill>
                <a:latin typeface="Script MT Bold" pitchFamily="66" charset="0"/>
              </a:rPr>
              <a:t>  </a:t>
            </a:r>
            <a:r>
              <a:rPr lang="en-US" sz="9600" b="1" dirty="0" err="1" smtClean="0">
                <a:solidFill>
                  <a:srgbClr val="C00000"/>
                </a:solidFill>
                <a:latin typeface="Script MT Bold" pitchFamily="66" charset="0"/>
              </a:rPr>
              <a:t>M</a:t>
            </a:r>
            <a:r>
              <a:rPr lang="en-US" sz="9600" b="1" dirty="0" err="1" smtClean="0">
                <a:solidFill>
                  <a:srgbClr val="002060"/>
                </a:solidFill>
                <a:latin typeface="Script MT Bold" pitchFamily="66" charset="0"/>
              </a:rPr>
              <a:t>e</a:t>
            </a:r>
            <a:r>
              <a:rPr lang="en-US" sz="9600" b="1" dirty="0" err="1" smtClean="0">
                <a:solidFill>
                  <a:srgbClr val="C00000"/>
                </a:solidFill>
                <a:latin typeface="Script MT Bold" pitchFamily="66" charset="0"/>
              </a:rPr>
              <a:t>n</a:t>
            </a:r>
            <a:r>
              <a:rPr lang="en-US" sz="9600" b="1" dirty="0" err="1" smtClean="0">
                <a:solidFill>
                  <a:srgbClr val="002060"/>
                </a:solidFill>
                <a:latin typeface="Script MT Bold" pitchFamily="66" charset="0"/>
              </a:rPr>
              <a:t>t</a:t>
            </a:r>
            <a:r>
              <a:rPr lang="en-US" sz="9600" b="1" dirty="0" err="1" smtClean="0">
                <a:solidFill>
                  <a:srgbClr val="C00000"/>
                </a:solidFill>
                <a:latin typeface="Script MT Bold" pitchFamily="66" charset="0"/>
              </a:rPr>
              <a:t>a</a:t>
            </a:r>
            <a:r>
              <a:rPr lang="en-US" sz="9600" b="1" dirty="0" err="1" smtClean="0">
                <a:solidFill>
                  <a:srgbClr val="002060"/>
                </a:solidFill>
                <a:latin typeface="Script MT Bold" pitchFamily="66" charset="0"/>
              </a:rPr>
              <a:t>l</a:t>
            </a:r>
            <a:r>
              <a:rPr lang="en-US" sz="9600" b="1" dirty="0" err="1" smtClean="0">
                <a:solidFill>
                  <a:srgbClr val="C00000"/>
                </a:solidFill>
                <a:latin typeface="Script MT Bold" pitchFamily="66" charset="0"/>
              </a:rPr>
              <a:t>s</a:t>
            </a:r>
            <a:endParaRPr lang="en-US" sz="9600" b="1" dirty="0">
              <a:solidFill>
                <a:srgbClr val="C0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590800"/>
            <a:ext cx="4648200" cy="1905000"/>
          </a:xfrm>
        </p:spPr>
        <p:txBody>
          <a:bodyPr/>
          <a:lstStyle/>
          <a:p>
            <a:r>
              <a:rPr lang="en-US" sz="7200" dirty="0" smtClean="0">
                <a:solidFill>
                  <a:srgbClr val="C00000"/>
                </a:solidFill>
                <a:latin typeface="Script MT Bold" pitchFamily="66" charset="0"/>
              </a:rPr>
              <a:t>Kent’s viewpoint</a:t>
            </a:r>
            <a:endParaRPr lang="en-US" sz="7200" dirty="0">
              <a:solidFill>
                <a:srgbClr val="C00000"/>
              </a:solidFill>
              <a:latin typeface="Script MT Bold" pitchFamily="66" charset="0"/>
            </a:endParaRPr>
          </a:p>
        </p:txBody>
      </p:sp>
      <p:pic>
        <p:nvPicPr>
          <p:cNvPr id="38914" name="Picture 2" descr="C:\Users\Kruiti\Desktop\MERCURY\download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72"/>
            <a:ext cx="4495800" cy="69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IMPULSES ARE CHARACTERISTIC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Patient will not tell you about his impulses but they relate to deep evils of the will, these impulses fairly drive him to do something destructive.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9938" name="Picture 2" descr="C:\Users\Kruiti\Desktop\MERCURY\download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1"/>
            <a:ext cx="433938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Blog Therapy, Therapy, Therapy Blog, Blogging Therapy, Therapy,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3" y="3276600"/>
            <a:ext cx="4820653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2191</TotalTime>
  <Words>1497</Words>
  <Application>Microsoft Office PowerPoint</Application>
  <PresentationFormat>On-screen Show (4:3)</PresentationFormat>
  <Paragraphs>301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Executive</vt:lpstr>
      <vt:lpstr>PowerPoint Presentation</vt:lpstr>
      <vt:lpstr>PowerPoint Presentation</vt:lpstr>
      <vt:lpstr>PowerPoint Presentation</vt:lpstr>
      <vt:lpstr>‘Hydrargyrum’</vt:lpstr>
      <vt:lpstr>USES OF MERCURY</vt:lpstr>
      <vt:lpstr>MEDICAL USES</vt:lpstr>
      <vt:lpstr>PowerPoint Presentation</vt:lpstr>
      <vt:lpstr>Kent’s viewpoint</vt:lpstr>
      <vt:lpstr>IMPULSES ARE CHARACTERISTIC</vt:lpstr>
      <vt:lpstr>Jan Scholten Explaination</vt:lpstr>
      <vt:lpstr>ESSENCE: the position of power is being threatened. </vt:lpstr>
      <vt:lpstr>Exaggerated power: tyranny </vt:lpstr>
      <vt:lpstr>Exaggerated responsibility </vt:lpstr>
      <vt:lpstr>Enemies of the organisation: suspicion </vt:lpstr>
      <vt:lpstr>Manipulation</vt:lpstr>
      <vt:lpstr>Repeating same strategies</vt:lpstr>
      <vt:lpstr>Exaggerated arrogance </vt:lpstr>
      <vt:lpstr>Enemies have to be controlled with dictatorial measures </vt:lpstr>
      <vt:lpstr>PowerPoint Presentation</vt:lpstr>
      <vt:lpstr>PowerPoint Presentation</vt:lpstr>
      <vt:lpstr>PowerPoint Presentation</vt:lpstr>
      <vt:lpstr>Stages of development of pathology on mental plane</vt:lpstr>
      <vt:lpstr>PowerPoint Presentation</vt:lpstr>
      <vt:lpstr>PowerPoint Presentation</vt:lpstr>
      <vt:lpstr>PowerPoint Presentation</vt:lpstr>
      <vt:lpstr>PHILIP M.BAILEY EXPLAINATION</vt:lpstr>
      <vt:lpstr>PowerPoint Presentation</vt:lpstr>
      <vt:lpstr>PowerPoint Presentation</vt:lpstr>
      <vt:lpstr>Puer/Puella</vt:lpstr>
      <vt:lpstr>Love</vt:lpstr>
      <vt:lpstr>Detachment &amp; Alienation</vt:lpstr>
      <vt:lpstr>Megalomania &amp; Cruelty</vt:lpstr>
      <vt:lpstr>PowerPoint Presentation</vt:lpstr>
      <vt:lpstr>Congestive</vt:lpstr>
      <vt:lpstr>Catarrhal</vt:lpstr>
      <vt:lpstr>Ulcerative</vt:lpstr>
      <vt:lpstr>Destructive</vt:lpstr>
      <vt:lpstr>Scrofulous </vt:lpstr>
      <vt:lpstr>Glandular </vt:lpstr>
      <vt:lpstr>Scorbutic </vt:lpstr>
      <vt:lpstr>Anaemic </vt:lpstr>
      <vt:lpstr>Rheumatic </vt:lpstr>
      <vt:lpstr>Offensive </vt:lpstr>
      <vt:lpstr>Sensitive  </vt:lpstr>
      <vt:lpstr>Tremulous </vt:lpstr>
      <vt:lpstr>Dropsical </vt:lpstr>
      <vt:lpstr>PowerPoint Presentation</vt:lpstr>
      <vt:lpstr>PowerPoint Presentation</vt:lpstr>
      <vt:lpstr>PowerPoint Presentation</vt:lpstr>
      <vt:lpstr>General features</vt:lpstr>
      <vt:lpstr>Important remedies </vt:lpstr>
      <vt:lpstr>PowerPoint Presentation</vt:lpstr>
      <vt:lpstr>Mercurius — Quicksilver </vt:lpstr>
      <vt:lpstr>PowerPoint Presentation</vt:lpstr>
      <vt:lpstr>Mercurius aceticus </vt:lpstr>
      <vt:lpstr>Mercurius corrosivus </vt:lpstr>
      <vt:lpstr>Mercurius biniodide </vt:lpstr>
      <vt:lpstr>Mercurius iodatus flavus </vt:lpstr>
      <vt:lpstr>Mercurius dulcis</vt:lpstr>
      <vt:lpstr>Cinnabaris  </vt:lpstr>
      <vt:lpstr>Mercurius sulphuricus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Kruiti</dc:creator>
  <cp:lastModifiedBy>Kruiti</cp:lastModifiedBy>
  <cp:revision>48</cp:revision>
  <dcterms:created xsi:type="dcterms:W3CDTF">2020-09-26T07:41:15Z</dcterms:created>
  <dcterms:modified xsi:type="dcterms:W3CDTF">2020-09-27T20:12:23Z</dcterms:modified>
</cp:coreProperties>
</file>