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sldIdLst>
    <p:sldId id="307" r:id="rId2"/>
    <p:sldId id="308" r:id="rId3"/>
    <p:sldId id="268" r:id="rId4"/>
    <p:sldId id="269" r:id="rId5"/>
    <p:sldId id="270" r:id="rId6"/>
    <p:sldId id="274" r:id="rId7"/>
    <p:sldId id="271" r:id="rId8"/>
    <p:sldId id="272" r:id="rId9"/>
    <p:sldId id="306" r:id="rId10"/>
    <p:sldId id="276" r:id="rId11"/>
    <p:sldId id="277" r:id="rId12"/>
    <p:sldId id="278" r:id="rId13"/>
    <p:sldId id="296" r:id="rId14"/>
    <p:sldId id="300" r:id="rId15"/>
    <p:sldId id="301" r:id="rId16"/>
    <p:sldId id="302" r:id="rId17"/>
    <p:sldId id="303" r:id="rId18"/>
    <p:sldId id="304" r:id="rId19"/>
    <p:sldId id="285" r:id="rId20"/>
    <p:sldId id="293" r:id="rId21"/>
    <p:sldId id="294" r:id="rId22"/>
    <p:sldId id="317" r:id="rId23"/>
    <p:sldId id="295" r:id="rId24"/>
    <p:sldId id="289" r:id="rId25"/>
    <p:sldId id="291" r:id="rId26"/>
    <p:sldId id="315" r:id="rId27"/>
    <p:sldId id="31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CBC8C-1F85-4871-AAF6-07FEA91286DF}" type="datetimeFigureOut">
              <a:rPr lang="en-US" smtClean="0"/>
              <a:pPr/>
              <a:t>6/20/2020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1FCF90-1BB7-4665-AA5B-65045578E3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1FCF90-1BB7-4665-AA5B-65045578E3B6}"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BBA817-DF75-41CC-9BF6-4F7A5AB42FE1}"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56FD-2CBD-4AB1-88D4-5F8A46A397CF}" type="slidenum">
              <a:rPr lang="en-US" smtClean="0"/>
              <a:pPr/>
              <a:t>‹#›</a:t>
            </a:fld>
            <a:endParaRPr lang="en-US"/>
          </a:p>
        </p:txBody>
      </p:sp>
    </p:spTree>
    <p:extLst>
      <p:ext uri="{BB962C8B-B14F-4D97-AF65-F5344CB8AC3E}">
        <p14:creationId xmlns:p14="http://schemas.microsoft.com/office/powerpoint/2010/main" val="1788804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BA817-DF75-41CC-9BF6-4F7A5AB42FE1}"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56FD-2CBD-4AB1-88D4-5F8A46A397CF}" type="slidenum">
              <a:rPr lang="en-US" smtClean="0"/>
              <a:pPr/>
              <a:t>‹#›</a:t>
            </a:fld>
            <a:endParaRPr lang="en-US"/>
          </a:p>
        </p:txBody>
      </p:sp>
    </p:spTree>
    <p:extLst>
      <p:ext uri="{BB962C8B-B14F-4D97-AF65-F5344CB8AC3E}">
        <p14:creationId xmlns:p14="http://schemas.microsoft.com/office/powerpoint/2010/main" val="70079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BA817-DF75-41CC-9BF6-4F7A5AB42FE1}"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56FD-2CBD-4AB1-88D4-5F8A46A397CF}"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7650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BA817-DF75-41CC-9BF6-4F7A5AB42FE1}"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56FD-2CBD-4AB1-88D4-5F8A46A397CF}" type="slidenum">
              <a:rPr lang="en-US" smtClean="0"/>
              <a:pPr/>
              <a:t>‹#›</a:t>
            </a:fld>
            <a:endParaRPr lang="en-US"/>
          </a:p>
        </p:txBody>
      </p:sp>
    </p:spTree>
    <p:extLst>
      <p:ext uri="{BB962C8B-B14F-4D97-AF65-F5344CB8AC3E}">
        <p14:creationId xmlns:p14="http://schemas.microsoft.com/office/powerpoint/2010/main" val="2651127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BA817-DF75-41CC-9BF6-4F7A5AB42FE1}"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56FD-2CBD-4AB1-88D4-5F8A46A397CF}"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96460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BA817-DF75-41CC-9BF6-4F7A5AB42FE1}"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56FD-2CBD-4AB1-88D4-5F8A46A397CF}" type="slidenum">
              <a:rPr lang="en-US" smtClean="0"/>
              <a:pPr/>
              <a:t>‹#›</a:t>
            </a:fld>
            <a:endParaRPr lang="en-US"/>
          </a:p>
        </p:txBody>
      </p:sp>
    </p:spTree>
    <p:extLst>
      <p:ext uri="{BB962C8B-B14F-4D97-AF65-F5344CB8AC3E}">
        <p14:creationId xmlns:p14="http://schemas.microsoft.com/office/powerpoint/2010/main" val="1045998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BBA817-DF75-41CC-9BF6-4F7A5AB42FE1}"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56FD-2CBD-4AB1-88D4-5F8A46A397CF}" type="slidenum">
              <a:rPr lang="en-US" smtClean="0"/>
              <a:pPr/>
              <a:t>‹#›</a:t>
            </a:fld>
            <a:endParaRPr lang="en-US"/>
          </a:p>
        </p:txBody>
      </p:sp>
    </p:spTree>
    <p:extLst>
      <p:ext uri="{BB962C8B-B14F-4D97-AF65-F5344CB8AC3E}">
        <p14:creationId xmlns:p14="http://schemas.microsoft.com/office/powerpoint/2010/main" val="3741212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BBA817-DF75-41CC-9BF6-4F7A5AB42FE1}"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56FD-2CBD-4AB1-88D4-5F8A46A397CF}" type="slidenum">
              <a:rPr lang="en-US" smtClean="0"/>
              <a:pPr/>
              <a:t>‹#›</a:t>
            </a:fld>
            <a:endParaRPr lang="en-US"/>
          </a:p>
        </p:txBody>
      </p:sp>
    </p:spTree>
    <p:extLst>
      <p:ext uri="{BB962C8B-B14F-4D97-AF65-F5344CB8AC3E}">
        <p14:creationId xmlns:p14="http://schemas.microsoft.com/office/powerpoint/2010/main" val="117396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BBA817-DF75-41CC-9BF6-4F7A5AB42FE1}"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56FD-2CBD-4AB1-88D4-5F8A46A397CF}" type="slidenum">
              <a:rPr lang="en-US" smtClean="0"/>
              <a:pPr/>
              <a:t>‹#›</a:t>
            </a:fld>
            <a:endParaRPr lang="en-US"/>
          </a:p>
        </p:txBody>
      </p:sp>
    </p:spTree>
    <p:extLst>
      <p:ext uri="{BB962C8B-B14F-4D97-AF65-F5344CB8AC3E}">
        <p14:creationId xmlns:p14="http://schemas.microsoft.com/office/powerpoint/2010/main" val="82245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BBA817-DF75-41CC-9BF6-4F7A5AB42FE1}" type="datetimeFigureOut">
              <a:rPr lang="en-US" smtClean="0"/>
              <a:pPr/>
              <a:t>6/20/2020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56FD-2CBD-4AB1-88D4-5F8A46A397CF}" type="slidenum">
              <a:rPr lang="en-US" smtClean="0"/>
              <a:pPr/>
              <a:t>‹#›</a:t>
            </a:fld>
            <a:endParaRPr lang="en-US"/>
          </a:p>
        </p:txBody>
      </p:sp>
    </p:spTree>
    <p:extLst>
      <p:ext uri="{BB962C8B-B14F-4D97-AF65-F5344CB8AC3E}">
        <p14:creationId xmlns:p14="http://schemas.microsoft.com/office/powerpoint/2010/main" val="564121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BBA817-DF75-41CC-9BF6-4F7A5AB42FE1}" type="datetimeFigureOut">
              <a:rPr lang="en-US" smtClean="0"/>
              <a:pPr/>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256FD-2CBD-4AB1-88D4-5F8A46A397CF}" type="slidenum">
              <a:rPr lang="en-US" smtClean="0"/>
              <a:pPr/>
              <a:t>‹#›</a:t>
            </a:fld>
            <a:endParaRPr lang="en-US"/>
          </a:p>
        </p:txBody>
      </p:sp>
    </p:spTree>
    <p:extLst>
      <p:ext uri="{BB962C8B-B14F-4D97-AF65-F5344CB8AC3E}">
        <p14:creationId xmlns:p14="http://schemas.microsoft.com/office/powerpoint/2010/main" val="375127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BBA817-DF75-41CC-9BF6-4F7A5AB42FE1}" type="datetimeFigureOut">
              <a:rPr lang="en-US" smtClean="0"/>
              <a:pPr/>
              <a:t>6/20/2020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C256FD-2CBD-4AB1-88D4-5F8A46A397CF}" type="slidenum">
              <a:rPr lang="en-US" smtClean="0"/>
              <a:pPr/>
              <a:t>‹#›</a:t>
            </a:fld>
            <a:endParaRPr lang="en-US"/>
          </a:p>
        </p:txBody>
      </p:sp>
    </p:spTree>
    <p:extLst>
      <p:ext uri="{BB962C8B-B14F-4D97-AF65-F5344CB8AC3E}">
        <p14:creationId xmlns:p14="http://schemas.microsoft.com/office/powerpoint/2010/main" val="183994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BBA817-DF75-41CC-9BF6-4F7A5AB42FE1}" type="datetimeFigureOut">
              <a:rPr lang="en-US" smtClean="0"/>
              <a:pPr/>
              <a:t>6/20/2020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C256FD-2CBD-4AB1-88D4-5F8A46A397CF}" type="slidenum">
              <a:rPr lang="en-US" smtClean="0"/>
              <a:pPr/>
              <a:t>‹#›</a:t>
            </a:fld>
            <a:endParaRPr lang="en-US"/>
          </a:p>
        </p:txBody>
      </p:sp>
    </p:spTree>
    <p:extLst>
      <p:ext uri="{BB962C8B-B14F-4D97-AF65-F5344CB8AC3E}">
        <p14:creationId xmlns:p14="http://schemas.microsoft.com/office/powerpoint/2010/main" val="338788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BA817-DF75-41CC-9BF6-4F7A5AB42FE1}" type="datetimeFigureOut">
              <a:rPr lang="en-US" smtClean="0"/>
              <a:pPr/>
              <a:t>6/20/2020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C256FD-2CBD-4AB1-88D4-5F8A46A397CF}" type="slidenum">
              <a:rPr lang="en-US" smtClean="0"/>
              <a:pPr/>
              <a:t>‹#›</a:t>
            </a:fld>
            <a:endParaRPr lang="en-US"/>
          </a:p>
        </p:txBody>
      </p:sp>
    </p:spTree>
    <p:extLst>
      <p:ext uri="{BB962C8B-B14F-4D97-AF65-F5344CB8AC3E}">
        <p14:creationId xmlns:p14="http://schemas.microsoft.com/office/powerpoint/2010/main" val="116554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CBBA817-DF75-41CC-9BF6-4F7A5AB42FE1}" type="datetimeFigureOut">
              <a:rPr lang="en-US" smtClean="0"/>
              <a:pPr/>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256FD-2CBD-4AB1-88D4-5F8A46A397CF}" type="slidenum">
              <a:rPr lang="en-US" smtClean="0"/>
              <a:pPr/>
              <a:t>‹#›</a:t>
            </a:fld>
            <a:endParaRPr lang="en-US"/>
          </a:p>
        </p:txBody>
      </p:sp>
    </p:spTree>
    <p:extLst>
      <p:ext uri="{BB962C8B-B14F-4D97-AF65-F5344CB8AC3E}">
        <p14:creationId xmlns:p14="http://schemas.microsoft.com/office/powerpoint/2010/main" val="387520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BBA817-DF75-41CC-9BF6-4F7A5AB42FE1}" type="datetimeFigureOut">
              <a:rPr lang="en-US" smtClean="0"/>
              <a:pPr/>
              <a:t>6/20/2020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256FD-2CBD-4AB1-88D4-5F8A46A397CF}" type="slidenum">
              <a:rPr lang="en-US" smtClean="0"/>
              <a:pPr/>
              <a:t>‹#›</a:t>
            </a:fld>
            <a:endParaRPr lang="en-US"/>
          </a:p>
        </p:txBody>
      </p:sp>
    </p:spTree>
    <p:extLst>
      <p:ext uri="{BB962C8B-B14F-4D97-AF65-F5344CB8AC3E}">
        <p14:creationId xmlns:p14="http://schemas.microsoft.com/office/powerpoint/2010/main" val="3946214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BBA817-DF75-41CC-9BF6-4F7A5AB42FE1}" type="datetimeFigureOut">
              <a:rPr lang="en-US" smtClean="0"/>
              <a:pPr/>
              <a:t>6/20/2020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8C256FD-2CBD-4AB1-88D4-5F8A46A397CF}" type="slidenum">
              <a:rPr lang="en-US" smtClean="0"/>
              <a:pPr/>
              <a:t>‹#›</a:t>
            </a:fld>
            <a:endParaRPr lang="en-US"/>
          </a:p>
        </p:txBody>
      </p:sp>
    </p:spTree>
    <p:extLst>
      <p:ext uri="{BB962C8B-B14F-4D97-AF65-F5344CB8AC3E}">
        <p14:creationId xmlns:p14="http://schemas.microsoft.com/office/powerpoint/2010/main" val="8659537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The Concordance Repertory of the more Characteristics Symptoms of the Materia Medica. </a:t>
            </a:r>
            <a:br>
              <a:rPr lang="en-US" b="1" dirty="0">
                <a:solidFill>
                  <a:srgbClr val="FF0000"/>
                </a:solidFill>
                <a:latin typeface="Times New Roman" panose="02020603050405020304" pitchFamily="18" charset="0"/>
                <a:cs typeface="Times New Roman" panose="02020603050405020304" pitchFamily="18" charset="0"/>
              </a:rPr>
            </a:br>
            <a:r>
              <a:rPr lang="en-US" sz="2700" b="1" dirty="0">
                <a:solidFill>
                  <a:schemeClr val="tx1"/>
                </a:solidFill>
                <a:latin typeface="Times New Roman" panose="02020603050405020304" pitchFamily="18" charset="0"/>
                <a:cs typeface="Times New Roman" panose="02020603050405020304" pitchFamily="18" charset="0"/>
              </a:rPr>
              <a:t>By</a:t>
            </a:r>
            <a:r>
              <a:rPr lang="en-US" b="1" dirty="0">
                <a:solidFill>
                  <a:srgbClr val="FF0000"/>
                </a:solidFill>
                <a:latin typeface="Times New Roman" panose="02020603050405020304" pitchFamily="18" charset="0"/>
                <a:cs typeface="Times New Roman" panose="02020603050405020304" pitchFamily="18" charset="0"/>
              </a:rPr>
              <a:t> </a:t>
            </a:r>
            <a:r>
              <a:rPr lang="en-US" sz="2700" b="1" dirty="0">
                <a:solidFill>
                  <a:schemeClr val="tx1"/>
                </a:solidFill>
                <a:latin typeface="Times New Roman" panose="02020603050405020304" pitchFamily="18" charset="0"/>
                <a:cs typeface="Times New Roman" panose="02020603050405020304" pitchFamily="18" charset="0"/>
              </a:rPr>
              <a:t>William Daniel Gentry</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598" y="2286000"/>
            <a:ext cx="8229599" cy="4191000"/>
          </a:xfrm>
        </p:spPr>
        <p:txBody>
          <a:bodyPr>
            <a:normAutofit lnSpcReduction="10000"/>
          </a:bodyPr>
          <a:lstStyle/>
          <a:p>
            <a:pPr algn="r">
              <a:buNone/>
            </a:pPr>
            <a:r>
              <a:rPr lang="en-US" sz="2000" dirty="0">
                <a:latin typeface="Times New Roman" panose="02020603050405020304" pitchFamily="18" charset="0"/>
                <a:cs typeface="Times New Roman" panose="02020603050405020304" pitchFamily="18" charset="0"/>
              </a:rPr>
              <a:t>                                                          </a:t>
            </a:r>
          </a:p>
          <a:p>
            <a:pPr algn="r">
              <a:buNone/>
            </a:pPr>
            <a:r>
              <a:rPr lang="en-US" sz="2000" dirty="0">
                <a:latin typeface="Times New Roman" panose="02020603050405020304" pitchFamily="18" charset="0"/>
                <a:cs typeface="Times New Roman" panose="02020603050405020304" pitchFamily="18" charset="0"/>
              </a:rPr>
              <a:t>  Presented By</a:t>
            </a:r>
          </a:p>
          <a:p>
            <a:pPr algn="r">
              <a:buNone/>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DR. SWATI PANDEY</a:t>
            </a:r>
          </a:p>
          <a:p>
            <a:pPr algn="r">
              <a:buNone/>
            </a:pPr>
            <a:r>
              <a:rPr lang="en-US" sz="2000" b="1" dirty="0">
                <a:latin typeface="Times New Roman" panose="02020603050405020304" pitchFamily="18" charset="0"/>
                <a:cs typeface="Times New Roman" panose="02020603050405020304" pitchFamily="18" charset="0"/>
              </a:rPr>
              <a:t>                                                                 DR. RAJ K. PANDIT</a:t>
            </a:r>
          </a:p>
          <a:p>
            <a:pPr algn="r">
              <a:buNone/>
            </a:pPr>
            <a:r>
              <a:rPr lang="en-US" sz="2000" dirty="0">
                <a:latin typeface="Times New Roman" panose="02020603050405020304" pitchFamily="18" charset="0"/>
                <a:cs typeface="Times New Roman" panose="02020603050405020304" pitchFamily="18" charset="0"/>
              </a:rPr>
              <a:t>                                                                             B.H.M.S, M.D. (HOM)</a:t>
            </a:r>
            <a:endParaRPr lang="en-US" sz="2000" b="1" dirty="0">
              <a:latin typeface="Times New Roman" panose="02020603050405020304" pitchFamily="18" charset="0"/>
              <a:cs typeface="Times New Roman" panose="02020603050405020304" pitchFamily="18" charset="0"/>
            </a:endParaRPr>
          </a:p>
          <a:p>
            <a:pPr algn="r">
              <a:buNone/>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p>
          <a:p>
            <a:pPr algn="r">
              <a:buNone/>
            </a:pPr>
            <a:endParaRPr lang="en-US" sz="2000" dirty="0">
              <a:latin typeface="Times New Roman" panose="02020603050405020304" pitchFamily="18" charset="0"/>
              <a:cs typeface="Times New Roman" panose="02020603050405020304" pitchFamily="18" charset="0"/>
            </a:endParaRPr>
          </a:p>
          <a:p>
            <a:pPr algn="r">
              <a:buNone/>
            </a:pPr>
            <a:endParaRPr lang="en-US" sz="2000" dirty="0">
              <a:latin typeface="Times New Roman" panose="02020603050405020304" pitchFamily="18" charset="0"/>
              <a:cs typeface="Times New Roman" panose="02020603050405020304" pitchFamily="18" charset="0"/>
            </a:endParaRPr>
          </a:p>
          <a:p>
            <a:pPr algn="r">
              <a:buNone/>
            </a:pPr>
            <a:r>
              <a:rPr lang="en-US" dirty="0">
                <a:latin typeface="Times New Roman" panose="02020603050405020304" pitchFamily="18" charset="0"/>
                <a:cs typeface="Times New Roman" panose="02020603050405020304" pitchFamily="18" charset="0"/>
              </a:rPr>
              <a:t>MAHESH BHATTACHARYYA  HOMOEOPATHIC                </a:t>
            </a:r>
          </a:p>
          <a:p>
            <a:pPr algn="r">
              <a:buNone/>
            </a:pPr>
            <a:r>
              <a:rPr lang="en-US" dirty="0">
                <a:latin typeface="Times New Roman" panose="02020603050405020304" pitchFamily="18" charset="0"/>
                <a:cs typeface="Times New Roman" panose="02020603050405020304" pitchFamily="18" charset="0"/>
              </a:rPr>
              <a:t>                                    MEDCAL COLLEGE &amp; HOSPITAL, WEST BENGAL</a:t>
            </a:r>
          </a:p>
          <a:p>
            <a:endParaRPr lang="en-US" dirty="0"/>
          </a:p>
        </p:txBody>
      </p:sp>
      <p:pic>
        <p:nvPicPr>
          <p:cNvPr id="4" name="Picture 3">
            <a:extLst>
              <a:ext uri="{FF2B5EF4-FFF2-40B4-BE49-F238E27FC236}">
                <a16:creationId xmlns:a16="http://schemas.microsoft.com/office/drawing/2014/main" id="{1EDE20CF-1D0B-409F-89E3-FEBC27E51490}"/>
              </a:ext>
            </a:extLst>
          </p:cNvPr>
          <p:cNvPicPr>
            <a:picLocks noChangeAspect="1"/>
          </p:cNvPicPr>
          <p:nvPr/>
        </p:nvPicPr>
        <p:blipFill>
          <a:blip r:embed="rId2"/>
          <a:stretch>
            <a:fillRect/>
          </a:stretch>
        </p:blipFill>
        <p:spPr>
          <a:xfrm>
            <a:off x="914400" y="2286001"/>
            <a:ext cx="5105400" cy="30479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pPr algn="just"/>
            <a:r>
              <a:rPr lang="en-US" sz="2400" b="1" dirty="0">
                <a:latin typeface="Times New Roman" panose="02020603050405020304" pitchFamily="18" charset="0"/>
                <a:cs typeface="Times New Roman" panose="02020603050405020304" pitchFamily="18" charset="0"/>
              </a:rPr>
              <a:t>E.g.    </a:t>
            </a:r>
          </a:p>
          <a:p>
            <a:pPr algn="just">
              <a:buNone/>
            </a:pPr>
            <a:r>
              <a:rPr lang="en-US" sz="2400" b="1" dirty="0">
                <a:latin typeface="Times New Roman" panose="02020603050405020304" pitchFamily="18" charset="0"/>
                <a:cs typeface="Times New Roman" panose="02020603050405020304" pitchFamily="18" charset="0"/>
              </a:rPr>
              <a:t>(1).   “Imagination of having two heads</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-is a mental symptom, should be found in the section devoted to the </a:t>
            </a:r>
            <a:r>
              <a:rPr lang="en-US" sz="2400" b="1" dirty="0">
                <a:latin typeface="Times New Roman" panose="02020603050405020304" pitchFamily="18" charset="0"/>
                <a:cs typeface="Times New Roman" panose="02020603050405020304" pitchFamily="18" charset="0"/>
              </a:rPr>
              <a:t>Mind and Disposition</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'Imagination' -being a noun, the first word and word expressing the central thought, we select that, and turning to the letter ' I' in the proper section, find the word in the bold face letters and follow it with the desired symptom, together with all other symptoms in the </a:t>
            </a:r>
            <a:r>
              <a:rPr lang="en-US" sz="2400" dirty="0" err="1">
                <a:latin typeface="Times New Roman" panose="02020603050405020304" pitchFamily="18" charset="0"/>
                <a:cs typeface="Times New Roman" panose="02020603050405020304" pitchFamily="18" charset="0"/>
              </a:rPr>
              <a:t>Materia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Medica</a:t>
            </a:r>
            <a:r>
              <a:rPr lang="en-US" sz="2400" dirty="0">
                <a:latin typeface="Times New Roman" panose="02020603050405020304" pitchFamily="18" charset="0"/>
                <a:cs typeface="Times New Roman" panose="02020603050405020304" pitchFamily="18" charset="0"/>
              </a:rPr>
              <a:t> in which the word “imagination” appears, grouped together, convenient for consideration and comparison.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buNone/>
            </a:pPr>
            <a:r>
              <a:rPr lang="en-US" sz="2600" b="1" dirty="0">
                <a:latin typeface="Times New Roman" panose="02020603050405020304" pitchFamily="18" charset="0"/>
                <a:cs typeface="Times New Roman" panose="02020603050405020304" pitchFamily="18" charset="0"/>
              </a:rPr>
              <a:t>(2).</a:t>
            </a:r>
            <a:r>
              <a:rPr lang="en-US" sz="2600"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Fancies seeing cats and dogs</a:t>
            </a:r>
            <a:r>
              <a:rPr lang="en-US" sz="2600" dirty="0">
                <a:latin typeface="Times New Roman" panose="02020603050405020304" pitchFamily="18" charset="0"/>
                <a:cs typeface="Times New Roman" panose="02020603050405020304" pitchFamily="18" charset="0"/>
              </a:rPr>
              <a:t>”-This may be found in C following </a:t>
            </a:r>
            <a:r>
              <a:rPr lang="en-US" sz="2600" i="1" dirty="0">
                <a:solidFill>
                  <a:schemeClr val="accent4">
                    <a:lumMod val="75000"/>
                  </a:schemeClr>
                </a:solidFill>
                <a:latin typeface="Times New Roman" panose="02020603050405020304" pitchFamily="18" charset="0"/>
                <a:cs typeface="Times New Roman" panose="02020603050405020304" pitchFamily="18" charset="0"/>
              </a:rPr>
              <a:t>“cats”, </a:t>
            </a:r>
            <a:r>
              <a:rPr lang="en-US" sz="2600" dirty="0">
                <a:latin typeface="Times New Roman" panose="02020603050405020304" pitchFamily="18" charset="0"/>
                <a:cs typeface="Times New Roman" panose="02020603050405020304" pitchFamily="18" charset="0"/>
              </a:rPr>
              <a:t>In D following </a:t>
            </a:r>
            <a:r>
              <a:rPr lang="en-US" sz="2600" i="1" dirty="0">
                <a:solidFill>
                  <a:schemeClr val="accent4">
                    <a:lumMod val="75000"/>
                  </a:schemeClr>
                </a:solidFill>
                <a:latin typeface="Times New Roman" panose="02020603050405020304" pitchFamily="18" charset="0"/>
                <a:cs typeface="Times New Roman" panose="02020603050405020304" pitchFamily="18" charset="0"/>
              </a:rPr>
              <a:t>“dogs” </a:t>
            </a:r>
            <a:r>
              <a:rPr lang="en-US" sz="2600" dirty="0">
                <a:latin typeface="Times New Roman" panose="02020603050405020304" pitchFamily="18" charset="0"/>
                <a:cs typeface="Times New Roman" panose="02020603050405020304" pitchFamily="18" charset="0"/>
              </a:rPr>
              <a:t>and in F following </a:t>
            </a:r>
            <a:r>
              <a:rPr lang="en-US" sz="2600" i="1" dirty="0">
                <a:solidFill>
                  <a:schemeClr val="accent4">
                    <a:lumMod val="75000"/>
                  </a:schemeClr>
                </a:solidFill>
                <a:latin typeface="Times New Roman" panose="02020603050405020304" pitchFamily="18" charset="0"/>
                <a:cs typeface="Times New Roman" panose="02020603050405020304" pitchFamily="18" charset="0"/>
              </a:rPr>
              <a:t>“Fancies” </a:t>
            </a:r>
            <a:r>
              <a:rPr lang="en-US" sz="2600" dirty="0">
                <a:latin typeface="Times New Roman" panose="02020603050405020304" pitchFamily="18" charset="0"/>
                <a:cs typeface="Times New Roman" panose="02020603050405020304" pitchFamily="18" charset="0"/>
              </a:rPr>
              <a:t>.</a:t>
            </a:r>
          </a:p>
          <a:p>
            <a:pPr algn="just">
              <a:buNone/>
            </a:pPr>
            <a:r>
              <a:rPr lang="en-US" sz="2600" dirty="0">
                <a:latin typeface="Times New Roman" panose="02020603050405020304" pitchFamily="18" charset="0"/>
                <a:cs typeface="Times New Roman" panose="02020603050405020304" pitchFamily="18" charset="0"/>
              </a:rPr>
              <a:t>   And in like manner any symptoms can be found .</a:t>
            </a:r>
          </a:p>
          <a:p>
            <a:pPr algn="just">
              <a:buNone/>
            </a:pPr>
            <a:endParaRPr lang="en-US" sz="2600" dirty="0">
              <a:latin typeface="Times New Roman" panose="02020603050405020304" pitchFamily="18" charset="0"/>
              <a:cs typeface="Times New Roman" panose="02020603050405020304" pitchFamily="18" charset="0"/>
            </a:endParaRPr>
          </a:p>
          <a:p>
            <a:pPr algn="just">
              <a:buNone/>
            </a:pPr>
            <a:r>
              <a:rPr lang="en-US" sz="2600" b="1" dirty="0">
                <a:latin typeface="Times New Roman" panose="02020603050405020304" pitchFamily="18" charset="0"/>
                <a:cs typeface="Times New Roman" panose="02020603050405020304" pitchFamily="18" charset="0"/>
              </a:rPr>
              <a:t>(B).</a:t>
            </a:r>
            <a:r>
              <a:rPr lang="en-US" sz="2600" dirty="0">
                <a:latin typeface="Times New Roman" panose="02020603050405020304" pitchFamily="18" charset="0"/>
                <a:cs typeface="Times New Roman" panose="02020603050405020304" pitchFamily="18" charset="0"/>
              </a:rPr>
              <a:t>Frequent difficulty may be met in finding a symptom on account of difference in Phraseology  of the </a:t>
            </a:r>
            <a:r>
              <a:rPr lang="en-US" sz="2600" dirty="0" err="1">
                <a:latin typeface="Times New Roman" panose="02020603050405020304" pitchFamily="18" charset="0"/>
                <a:cs typeface="Times New Roman" panose="02020603050405020304" pitchFamily="18" charset="0"/>
              </a:rPr>
              <a:t>Materia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Medica</a:t>
            </a:r>
            <a:r>
              <a:rPr lang="en-US" sz="2600" dirty="0">
                <a:latin typeface="Times New Roman" panose="02020603050405020304" pitchFamily="18" charset="0"/>
                <a:cs typeface="Times New Roman" panose="02020603050405020304" pitchFamily="18" charset="0"/>
              </a:rPr>
              <a:t> writers or upon the part of the person desiring to find the symptom . Therefore when there is a failure to find a symptom under one word ,the synonym should be thought of.</a:t>
            </a:r>
            <a:endParaRPr lang="en-US" sz="2600" b="1" dirty="0">
              <a:latin typeface="Times New Roman" panose="02020603050405020304" pitchFamily="18" charset="0"/>
              <a:cs typeface="Times New Roman" panose="02020603050405020304" pitchFamily="18" charset="0"/>
            </a:endParaRPr>
          </a:p>
          <a:p>
            <a:pPr>
              <a:buNone/>
            </a:pP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6202363"/>
          </a:xfrm>
        </p:spPr>
        <p:txBody>
          <a:bodyPr/>
          <a:lstStyle/>
          <a:p>
            <a:pPr algn="just"/>
            <a:r>
              <a:rPr lang="en-US" sz="2400" b="1" dirty="0">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a:t>
            </a:r>
          </a:p>
          <a:p>
            <a:pPr algn="just">
              <a:buNone/>
            </a:pPr>
            <a:r>
              <a:rPr lang="en-US" sz="2400" b="1" dirty="0">
                <a:latin typeface="Times New Roman" panose="02020603050405020304" pitchFamily="18" charset="0"/>
                <a:cs typeface="Times New Roman" panose="02020603050405020304" pitchFamily="18" charset="0"/>
              </a:rPr>
              <a:t>  (1). “Desire to kiss everybody” </a:t>
            </a:r>
            <a:r>
              <a:rPr lang="en-US" sz="2400" dirty="0">
                <a:latin typeface="Times New Roman" panose="02020603050405020304" pitchFamily="18" charset="0"/>
                <a:cs typeface="Times New Roman" panose="02020603050405020304" pitchFamily="18" charset="0"/>
              </a:rPr>
              <a:t>– we get that symptom as – wants to kiss everybody. Think of the synonym “want” want or some other word in sentence ,such as  “kiss” or “everybody”.</a:t>
            </a:r>
          </a:p>
          <a:p>
            <a:pPr algn="just">
              <a:buNone/>
            </a:pPr>
            <a:r>
              <a:rPr lang="en-US" sz="2400" b="1" dirty="0">
                <a:latin typeface="Times New Roman" panose="02020603050405020304" pitchFamily="18" charset="0"/>
                <a:cs typeface="Times New Roman" panose="02020603050405020304" pitchFamily="18" charset="0"/>
              </a:rPr>
              <a:t>     </a:t>
            </a:r>
          </a:p>
          <a:p>
            <a:pPr algn="just">
              <a:buNone/>
            </a:pPr>
            <a:r>
              <a:rPr lang="en-US" sz="2400" b="1" dirty="0">
                <a:latin typeface="Times New Roman" panose="02020603050405020304" pitchFamily="18" charset="0"/>
                <a:cs typeface="Times New Roman" panose="02020603050405020304" pitchFamily="18" charset="0"/>
              </a:rPr>
              <a:t>  </a:t>
            </a:r>
            <a:r>
              <a:rPr lang="en-US" sz="2400" b="1" u="sng" dirty="0">
                <a:solidFill>
                  <a:schemeClr val="accent5">
                    <a:lumMod val="60000"/>
                    <a:lumOff val="40000"/>
                  </a:schemeClr>
                </a:solidFill>
                <a:latin typeface="Times New Roman" panose="02020603050405020304" pitchFamily="18" charset="0"/>
                <a:cs typeface="Times New Roman" panose="02020603050405020304" pitchFamily="18" charset="0"/>
              </a:rPr>
              <a:t>LIST OF ABBREVIATION OF MEDICINES</a:t>
            </a:r>
          </a:p>
          <a:p>
            <a:pPr algn="just">
              <a:buNone/>
            </a:pPr>
            <a:r>
              <a:rPr lang="en-US" sz="2400" dirty="0">
                <a:latin typeface="Times New Roman" panose="02020603050405020304" pitchFamily="18" charset="0"/>
                <a:cs typeface="Times New Roman" panose="02020603050405020304" pitchFamily="18" charset="0"/>
              </a:rPr>
              <a:t>From </a:t>
            </a:r>
            <a:r>
              <a:rPr lang="en-US" sz="2400" dirty="0" err="1">
                <a:latin typeface="Times New Roman" panose="02020603050405020304" pitchFamily="18" charset="0"/>
                <a:cs typeface="Times New Roman" panose="02020603050405020304" pitchFamily="18" charset="0"/>
              </a:rPr>
              <a:t>Abies</a:t>
            </a:r>
            <a:r>
              <a:rPr lang="en-US" sz="2400" dirty="0">
                <a:latin typeface="Times New Roman" panose="02020603050405020304" pitchFamily="18" charset="0"/>
                <a:cs typeface="Times New Roman" panose="02020603050405020304" pitchFamily="18" charset="0"/>
              </a:rPr>
              <a:t> Canadensis - </a:t>
            </a:r>
            <a:r>
              <a:rPr lang="en-US" sz="2400" dirty="0" err="1">
                <a:latin typeface="Times New Roman" panose="02020603050405020304" pitchFamily="18" charset="0"/>
                <a:cs typeface="Times New Roman" panose="02020603050405020304" pitchFamily="18" charset="0"/>
              </a:rPr>
              <a:t>Zizia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aurea</a:t>
            </a:r>
            <a:r>
              <a:rPr lang="en-US" sz="2400" dirty="0">
                <a:latin typeface="Times New Roman" panose="02020603050405020304" pitchFamily="18" charset="0"/>
                <a:cs typeface="Times New Roman" panose="02020603050405020304" pitchFamily="18" charset="0"/>
              </a:rPr>
              <a:t>. Total of 420 drugs are dealt within this repertory.</a:t>
            </a:r>
          </a:p>
          <a:p>
            <a:pPr>
              <a:buNone/>
            </a:pP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accent5">
                    <a:lumMod val="60000"/>
                    <a:lumOff val="40000"/>
                  </a:schemeClr>
                </a:solidFill>
                <a:latin typeface="Times New Roman" panose="02020603050405020304" pitchFamily="18" charset="0"/>
                <a:cs typeface="Times New Roman" panose="02020603050405020304" pitchFamily="18" charset="0"/>
              </a:rPr>
              <a:t>CHAPTERS </a:t>
            </a:r>
          </a:p>
        </p:txBody>
      </p:sp>
      <p:sp>
        <p:nvSpPr>
          <p:cNvPr id="3" name="Content Placeholder 2"/>
          <p:cNvSpPr>
            <a:spLocks noGrp="1"/>
          </p:cNvSpPr>
          <p:nvPr>
            <p:ph idx="1"/>
          </p:nvPr>
        </p:nvSpPr>
        <p:spPr>
          <a:xfrm>
            <a:off x="609598" y="1447800"/>
            <a:ext cx="7772401" cy="4593563"/>
          </a:xfrm>
        </p:spPr>
        <p:txBody>
          <a:bodyPr>
            <a:normAutofit fontScale="92500" lnSpcReduction="10000"/>
          </a:bodyPr>
          <a:lstStyle/>
          <a:p>
            <a:pPr algn="just"/>
            <a:r>
              <a:rPr lang="en-US" sz="2800" b="1" dirty="0">
                <a:latin typeface="Times New Roman" panose="02020603050405020304" pitchFamily="18" charset="0"/>
                <a:cs typeface="Times New Roman" panose="02020603050405020304" pitchFamily="18" charset="0"/>
              </a:rPr>
              <a:t>Volume 1:  </a:t>
            </a:r>
            <a:r>
              <a:rPr lang="en-US" sz="2800" dirty="0">
                <a:latin typeface="Times New Roman" panose="02020603050405020304" pitchFamily="18" charset="0"/>
                <a:cs typeface="Times New Roman" panose="02020603050405020304" pitchFamily="18" charset="0"/>
              </a:rPr>
              <a:t>Includes [835 pages] </a:t>
            </a:r>
          </a:p>
          <a:p>
            <a:pPr algn="just">
              <a:buNone/>
            </a:pPr>
            <a:endParaRPr lang="en-US" sz="2800" dirty="0">
              <a:latin typeface="Times New Roman" panose="02020603050405020304" pitchFamily="18" charset="0"/>
              <a:cs typeface="Times New Roman" panose="02020603050405020304" pitchFamily="18" charset="0"/>
            </a:endParaRPr>
          </a:p>
          <a:p>
            <a:pPr algn="just">
              <a:buNone/>
            </a:pPr>
            <a:r>
              <a:rPr lang="en-US" sz="2800" b="1" dirty="0">
                <a:latin typeface="Times New Roman" panose="02020603050405020304" pitchFamily="18" charset="0"/>
                <a:cs typeface="Times New Roman" panose="02020603050405020304" pitchFamily="18" charset="0"/>
              </a:rPr>
              <a:t>Number of Chapter          Number of Rubrics</a:t>
            </a:r>
          </a:p>
          <a:p>
            <a:pPr algn="just">
              <a:buNone/>
            </a:pPr>
            <a:r>
              <a:rPr lang="en-US" sz="2800" dirty="0">
                <a:latin typeface="Times New Roman" panose="02020603050405020304" pitchFamily="18" charset="0"/>
                <a:cs typeface="Times New Roman" panose="02020603050405020304" pitchFamily="18" charset="0"/>
              </a:rPr>
              <a:t>1.Mind and disposition                   1558</a:t>
            </a:r>
          </a:p>
          <a:p>
            <a:pPr algn="just">
              <a:buNone/>
            </a:pPr>
            <a:r>
              <a:rPr lang="en-US" sz="2800" dirty="0">
                <a:latin typeface="Times New Roman" panose="02020603050405020304" pitchFamily="18" charset="0"/>
                <a:cs typeface="Times New Roman" panose="02020603050405020304" pitchFamily="18" charset="0"/>
              </a:rPr>
              <a:t>2.Head and scalp                             722</a:t>
            </a:r>
          </a:p>
          <a:p>
            <a:pPr algn="just">
              <a:buNone/>
            </a:pPr>
            <a:r>
              <a:rPr lang="en-US" sz="2800" dirty="0">
                <a:latin typeface="Times New Roman" panose="02020603050405020304" pitchFamily="18" charset="0"/>
                <a:cs typeface="Times New Roman" panose="02020603050405020304" pitchFamily="18" charset="0"/>
              </a:rPr>
              <a:t>3.Eyes                                              1089</a:t>
            </a:r>
          </a:p>
          <a:p>
            <a:pPr algn="just">
              <a:buNone/>
            </a:pPr>
            <a:r>
              <a:rPr lang="en-US" sz="2800" dirty="0">
                <a:latin typeface="Times New Roman" panose="02020603050405020304" pitchFamily="18" charset="0"/>
                <a:cs typeface="Times New Roman" panose="02020603050405020304" pitchFamily="18" charset="0"/>
              </a:rPr>
              <a:t>4.Ear                                                545 </a:t>
            </a:r>
          </a:p>
          <a:p>
            <a:pPr algn="just">
              <a:buNone/>
            </a:pPr>
            <a:r>
              <a:rPr lang="en-US" sz="2800" dirty="0">
                <a:latin typeface="Times New Roman" panose="02020603050405020304" pitchFamily="18" charset="0"/>
                <a:cs typeface="Times New Roman" panose="02020603050405020304" pitchFamily="18" charset="0"/>
              </a:rPr>
              <a:t>5.Nose                                              654  </a:t>
            </a:r>
          </a:p>
          <a:p>
            <a:pPr algn="just">
              <a:buNone/>
            </a:pPr>
            <a:r>
              <a:rPr lang="en-US" sz="2800" dirty="0">
                <a:latin typeface="Times New Roman" panose="02020603050405020304" pitchFamily="18" charset="0"/>
                <a:cs typeface="Times New Roman" panose="02020603050405020304" pitchFamily="18" charset="0"/>
              </a:rPr>
              <a:t>6.Face                                               948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5029200"/>
          </a:xfrm>
        </p:spPr>
        <p:txBody>
          <a:bodyPr>
            <a:normAutofit/>
          </a:bodyPr>
          <a:lstStyle/>
          <a:p>
            <a:pPr algn="just"/>
            <a:r>
              <a:rPr lang="en-US" sz="2400" b="1" dirty="0">
                <a:latin typeface="Times New Roman" panose="02020603050405020304" pitchFamily="18" charset="0"/>
                <a:cs typeface="Times New Roman" panose="02020603050405020304" pitchFamily="18" charset="0"/>
              </a:rPr>
              <a:t>Volume 2:  </a:t>
            </a:r>
            <a:r>
              <a:rPr lang="en-US" sz="2400" dirty="0">
                <a:latin typeface="Times New Roman" panose="02020603050405020304" pitchFamily="18" charset="0"/>
                <a:cs typeface="Times New Roman" panose="02020603050405020304" pitchFamily="18" charset="0"/>
              </a:rPr>
              <a:t>INCLUDES 889 pages] </a:t>
            </a:r>
          </a:p>
          <a:p>
            <a:pPr algn="just">
              <a:buNone/>
            </a:pPr>
            <a:r>
              <a:rPr lang="en-US" sz="2400" dirty="0">
                <a:latin typeface="Times New Roman" panose="02020603050405020304" pitchFamily="18" charset="0"/>
                <a:cs typeface="Times New Roman" panose="02020603050405020304" pitchFamily="18" charset="0"/>
              </a:rPr>
              <a:t> </a:t>
            </a:r>
          </a:p>
          <a:p>
            <a:pPr algn="just">
              <a:buNone/>
            </a:pPr>
            <a:r>
              <a:rPr lang="en-US" sz="2400" b="1" dirty="0">
                <a:latin typeface="Times New Roman" panose="02020603050405020304" pitchFamily="18" charset="0"/>
                <a:cs typeface="Times New Roman" panose="02020603050405020304" pitchFamily="18" charset="0"/>
              </a:rPr>
              <a:t>Number of Chapters             Number of rubrics </a:t>
            </a:r>
          </a:p>
          <a:p>
            <a:pPr algn="just">
              <a:buNone/>
            </a:pPr>
            <a:r>
              <a:rPr lang="en-US" sz="2400" dirty="0">
                <a:latin typeface="Times New Roman" panose="02020603050405020304" pitchFamily="18" charset="0"/>
                <a:cs typeface="Times New Roman" panose="02020603050405020304" pitchFamily="18" charset="0"/>
              </a:rPr>
              <a:t>1.Mouth                                     1028</a:t>
            </a:r>
          </a:p>
          <a:p>
            <a:pPr algn="just">
              <a:buNone/>
            </a:pPr>
            <a:r>
              <a:rPr lang="en-US" sz="2400" dirty="0">
                <a:latin typeface="Times New Roman" panose="02020603050405020304" pitchFamily="18" charset="0"/>
                <a:cs typeface="Times New Roman" panose="02020603050405020304" pitchFamily="18" charset="0"/>
              </a:rPr>
              <a:t>2.Throat                                      904  </a:t>
            </a:r>
          </a:p>
          <a:p>
            <a:pPr algn="just">
              <a:buNone/>
            </a:pPr>
            <a:r>
              <a:rPr lang="en-US" sz="2400" dirty="0">
                <a:latin typeface="Times New Roman" panose="02020603050405020304" pitchFamily="18" charset="0"/>
                <a:cs typeface="Times New Roman" panose="02020603050405020304" pitchFamily="18" charset="0"/>
              </a:rPr>
              <a:t>3.Stomach                                 1376</a:t>
            </a:r>
          </a:p>
          <a:p>
            <a:pPr algn="just">
              <a:buNone/>
            </a:pPr>
            <a:r>
              <a:rPr lang="en-US" sz="2400" dirty="0">
                <a:latin typeface="Times New Roman" panose="02020603050405020304" pitchFamily="18" charset="0"/>
                <a:cs typeface="Times New Roman" panose="02020603050405020304" pitchFamily="18" charset="0"/>
              </a:rPr>
              <a:t>4.Hypochondria                        537</a:t>
            </a:r>
          </a:p>
          <a:p>
            <a:pPr>
              <a:buNone/>
            </a:pPr>
            <a:endParaRPr lang="en-US" sz="3200" dirty="0"/>
          </a:p>
          <a:p>
            <a:pPr>
              <a:buNone/>
            </a:pP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077200" cy="5440363"/>
          </a:xfrm>
        </p:spPr>
        <p:txBody>
          <a:bodyPr>
            <a:normAutofit/>
          </a:bodyPr>
          <a:lstStyle/>
          <a:p>
            <a:r>
              <a:rPr lang="en-US" sz="2400" b="1" dirty="0">
                <a:latin typeface="Times New Roman" panose="02020603050405020304" pitchFamily="18" charset="0"/>
                <a:cs typeface="Times New Roman" panose="02020603050405020304" pitchFamily="18" charset="0"/>
              </a:rPr>
              <a:t>Volume 3:</a:t>
            </a:r>
            <a:r>
              <a:rPr lang="en-US" sz="2400" dirty="0">
                <a:latin typeface="Times New Roman" panose="02020603050405020304" pitchFamily="18" charset="0"/>
                <a:cs typeface="Times New Roman" panose="02020603050405020304" pitchFamily="18" charset="0"/>
              </a:rPr>
              <a:t> [930 pages] </a:t>
            </a:r>
          </a:p>
          <a:p>
            <a:pPr>
              <a:buNone/>
            </a:pPr>
            <a:endParaRPr lang="en-US" sz="2400" dirty="0">
              <a:latin typeface="Times New Roman" panose="02020603050405020304" pitchFamily="18" charset="0"/>
              <a:cs typeface="Times New Roman" panose="02020603050405020304" pitchFamily="18" charset="0"/>
            </a:endParaRPr>
          </a:p>
          <a:p>
            <a:pPr>
              <a:buNone/>
            </a:pPr>
            <a:r>
              <a:rPr lang="en-US" sz="2400" b="1" dirty="0">
                <a:latin typeface="Times New Roman" panose="02020603050405020304" pitchFamily="18" charset="0"/>
                <a:cs typeface="Times New Roman" panose="02020603050405020304" pitchFamily="18" charset="0"/>
              </a:rPr>
              <a:t>Number of Chapters           Number of Rubrics </a:t>
            </a:r>
          </a:p>
          <a:p>
            <a:pPr>
              <a:buNone/>
            </a:pPr>
            <a:r>
              <a:rPr lang="en-US" sz="2400" dirty="0">
                <a:latin typeface="Times New Roman" panose="02020603050405020304" pitchFamily="18" charset="0"/>
                <a:cs typeface="Times New Roman" panose="02020603050405020304" pitchFamily="18" charset="0"/>
              </a:rPr>
              <a:t>1.Abdomen                                1037 </a:t>
            </a:r>
          </a:p>
          <a:p>
            <a:pPr>
              <a:buNone/>
            </a:pPr>
            <a:r>
              <a:rPr lang="en-US" sz="2400" dirty="0">
                <a:latin typeface="Times New Roman" panose="02020603050405020304" pitchFamily="18" charset="0"/>
                <a:cs typeface="Times New Roman" panose="02020603050405020304" pitchFamily="18" charset="0"/>
              </a:rPr>
              <a:t>2.Anus,Rectum, Stool               2454 </a:t>
            </a:r>
          </a:p>
          <a:p>
            <a:pPr>
              <a:buNone/>
            </a:pPr>
            <a:r>
              <a:rPr lang="en-US" sz="2400" dirty="0">
                <a:latin typeface="Times New Roman" panose="02020603050405020304" pitchFamily="18" charset="0"/>
                <a:cs typeface="Times New Roman" panose="02020603050405020304" pitchFamily="18" charset="0"/>
              </a:rPr>
              <a:t>3.Urine, Urinary organs           4828 </a:t>
            </a:r>
          </a:p>
          <a:p>
            <a:pPr>
              <a:buNone/>
            </a:pPr>
            <a:r>
              <a:rPr lang="en-US" sz="2400" dirty="0">
                <a:latin typeface="Times New Roman" panose="02020603050405020304" pitchFamily="18" charset="0"/>
                <a:cs typeface="Times New Roman" panose="02020603050405020304" pitchFamily="18" charset="0"/>
              </a:rPr>
              <a:t>4.Male sexual organs               5840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257799"/>
          </a:xfrm>
        </p:spPr>
        <p:txBody>
          <a:bodyPr>
            <a:normAutofit/>
          </a:bodyPr>
          <a:lstStyle/>
          <a:p>
            <a:r>
              <a:rPr lang="en-US" sz="2400" b="1" dirty="0">
                <a:latin typeface="Times New Roman" panose="02020603050405020304" pitchFamily="18" charset="0"/>
                <a:cs typeface="Times New Roman" panose="02020603050405020304" pitchFamily="18" charset="0"/>
              </a:rPr>
              <a:t>Volume 4: </a:t>
            </a:r>
            <a:r>
              <a:rPr lang="en-US" sz="2400" dirty="0">
                <a:latin typeface="Times New Roman" panose="02020603050405020304" pitchFamily="18" charset="0"/>
                <a:cs typeface="Times New Roman" panose="02020603050405020304" pitchFamily="18" charset="0"/>
              </a:rPr>
              <a:t>INCLUDES[976 pages]</a:t>
            </a:r>
          </a:p>
          <a:p>
            <a:pPr>
              <a:buNone/>
            </a:pPr>
            <a:endParaRPr lang="en-US" sz="2400" dirty="0">
              <a:latin typeface="Times New Roman" panose="02020603050405020304" pitchFamily="18" charset="0"/>
              <a:cs typeface="Times New Roman" panose="02020603050405020304" pitchFamily="18" charset="0"/>
            </a:endParaRPr>
          </a:p>
          <a:p>
            <a:pPr>
              <a:buNone/>
            </a:pPr>
            <a:r>
              <a:rPr lang="en-US" sz="2400" b="1" dirty="0">
                <a:latin typeface="Times New Roman" panose="02020603050405020304" pitchFamily="18" charset="0"/>
                <a:cs typeface="Times New Roman" panose="02020603050405020304" pitchFamily="18" charset="0"/>
              </a:rPr>
              <a:t>Number of Chapters                 Number of Rubrics   </a:t>
            </a:r>
          </a:p>
          <a:p>
            <a:pPr>
              <a:buNone/>
            </a:pPr>
            <a:r>
              <a:rPr lang="en-US" sz="2400" dirty="0">
                <a:latin typeface="Times New Roman" panose="02020603050405020304" pitchFamily="18" charset="0"/>
                <a:cs typeface="Times New Roman" panose="02020603050405020304" pitchFamily="18" charset="0"/>
              </a:rPr>
              <a:t>1.Uterus and appendages                     1487 </a:t>
            </a:r>
          </a:p>
          <a:p>
            <a:pPr>
              <a:buNone/>
            </a:pPr>
            <a:r>
              <a:rPr lang="en-US" sz="2400" dirty="0">
                <a:latin typeface="Times New Roman" panose="02020603050405020304" pitchFamily="18" charset="0"/>
                <a:cs typeface="Times New Roman" panose="02020603050405020304" pitchFamily="18" charset="0"/>
              </a:rPr>
              <a:t>2.Menstruation and discharges            3749  </a:t>
            </a:r>
          </a:p>
          <a:p>
            <a:pPr>
              <a:buNone/>
            </a:pPr>
            <a:r>
              <a:rPr lang="en-US" sz="2400" dirty="0">
                <a:latin typeface="Times New Roman" panose="02020603050405020304" pitchFamily="18" charset="0"/>
                <a:cs typeface="Times New Roman" panose="02020603050405020304" pitchFamily="18" charset="0"/>
              </a:rPr>
              <a:t>3.Pregnancy and parturition                 7454  </a:t>
            </a:r>
          </a:p>
          <a:p>
            <a:pPr>
              <a:buNone/>
            </a:pPr>
            <a:r>
              <a:rPr lang="en-US" sz="2400" dirty="0">
                <a:latin typeface="Times New Roman" panose="02020603050405020304" pitchFamily="18" charset="0"/>
                <a:cs typeface="Times New Roman" panose="02020603050405020304" pitchFamily="18" charset="0"/>
              </a:rPr>
              <a:t>4.Lactation and mammary glands        6641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685800"/>
            <a:ext cx="8153401" cy="5355563"/>
          </a:xfrm>
        </p:spPr>
        <p:txBody>
          <a:bodyPr>
            <a:normAutofit/>
          </a:bodyPr>
          <a:lstStyle/>
          <a:p>
            <a:r>
              <a:rPr lang="en-US" sz="32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Volume 5: </a:t>
            </a:r>
            <a:r>
              <a:rPr lang="en-US" sz="2400" dirty="0">
                <a:latin typeface="Times New Roman" panose="02020603050405020304" pitchFamily="18" charset="0"/>
                <a:cs typeface="Times New Roman" panose="02020603050405020304" pitchFamily="18" charset="0"/>
              </a:rPr>
              <a:t>INCLUDES[956 pages]</a:t>
            </a:r>
          </a:p>
          <a:p>
            <a:pPr>
              <a:buNone/>
            </a:pPr>
            <a:endParaRPr lang="en-US" sz="2400" dirty="0">
              <a:latin typeface="Times New Roman" panose="02020603050405020304" pitchFamily="18" charset="0"/>
              <a:cs typeface="Times New Roman" panose="02020603050405020304" pitchFamily="18" charset="0"/>
            </a:endParaRPr>
          </a:p>
          <a:p>
            <a:pPr>
              <a:buNone/>
            </a:pPr>
            <a:r>
              <a:rPr lang="en-US" sz="2400" b="1" dirty="0">
                <a:latin typeface="Times New Roman" panose="02020603050405020304" pitchFamily="18" charset="0"/>
                <a:cs typeface="Times New Roman" panose="02020603050405020304" pitchFamily="18" charset="0"/>
              </a:rPr>
              <a:t>  Number of Chapters           Number of Rubrics       </a:t>
            </a:r>
          </a:p>
          <a:p>
            <a:pPr marL="514350" indent="-514350">
              <a:buNone/>
            </a:pPr>
            <a:r>
              <a:rPr lang="en-US" sz="2400" dirty="0">
                <a:latin typeface="Times New Roman" panose="02020603050405020304" pitchFamily="18" charset="0"/>
                <a:cs typeface="Times New Roman" panose="02020603050405020304" pitchFamily="18" charset="0"/>
              </a:rPr>
              <a:t>1.Voice, larynx, trachea                          546       </a:t>
            </a:r>
          </a:p>
          <a:p>
            <a:pPr marL="514350" indent="-514350">
              <a:buNone/>
            </a:pPr>
            <a:r>
              <a:rPr lang="en-US" sz="2400" dirty="0">
                <a:latin typeface="Times New Roman" panose="02020603050405020304" pitchFamily="18" charset="0"/>
                <a:cs typeface="Times New Roman" panose="02020603050405020304" pitchFamily="18" charset="0"/>
              </a:rPr>
              <a:t>2.Chest, lungs, bronchia and cough       2512       </a:t>
            </a:r>
          </a:p>
          <a:p>
            <a:pPr marL="514350" indent="-514350">
              <a:buNone/>
            </a:pPr>
            <a:r>
              <a:rPr lang="en-US" sz="2400" dirty="0">
                <a:latin typeface="Times New Roman" panose="02020603050405020304" pitchFamily="18" charset="0"/>
                <a:cs typeface="Times New Roman" panose="02020603050405020304" pitchFamily="18" charset="0"/>
              </a:rPr>
              <a:t>3.Heart and circulation                           6879      </a:t>
            </a:r>
          </a:p>
          <a:p>
            <a:pPr marL="514350" indent="-514350">
              <a:buNone/>
            </a:pPr>
            <a:r>
              <a:rPr lang="en-US" sz="2400" dirty="0">
                <a:latin typeface="Times New Roman" panose="02020603050405020304" pitchFamily="18" charset="0"/>
                <a:cs typeface="Times New Roman" panose="02020603050405020304" pitchFamily="18" charset="0"/>
              </a:rPr>
              <a:t>4.Chill and fever                                     6365       </a:t>
            </a:r>
          </a:p>
          <a:p>
            <a:pPr marL="514350" indent="-514350">
              <a:buNone/>
            </a:pPr>
            <a:r>
              <a:rPr lang="en-US" sz="2400" dirty="0">
                <a:latin typeface="Times New Roman" panose="02020603050405020304" pitchFamily="18" charset="0"/>
                <a:cs typeface="Times New Roman" panose="02020603050405020304" pitchFamily="18" charset="0"/>
              </a:rPr>
              <a:t>5.The skin                                               6766      </a:t>
            </a:r>
          </a:p>
          <a:p>
            <a:pPr marL="514350" indent="-514350">
              <a:buNone/>
            </a:pPr>
            <a:r>
              <a:rPr lang="en-US" sz="2400" dirty="0">
                <a:latin typeface="Times New Roman" panose="02020603050405020304" pitchFamily="18" charset="0"/>
                <a:cs typeface="Times New Roman" panose="02020603050405020304" pitchFamily="18" charset="0"/>
              </a:rPr>
              <a:t>6.Sleep and dreams                                 3707     </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153400" cy="5516563"/>
          </a:xfrm>
        </p:spPr>
        <p:txBody>
          <a:bodyPr>
            <a:normAutofit/>
          </a:bodyPr>
          <a:lstStyle/>
          <a:p>
            <a:r>
              <a:rPr lang="en-US" sz="2400" b="1" dirty="0">
                <a:latin typeface="Times New Roman" panose="02020603050405020304" pitchFamily="18" charset="0"/>
                <a:cs typeface="Times New Roman" panose="02020603050405020304" pitchFamily="18" charset="0"/>
              </a:rPr>
              <a:t>Volume 6</a:t>
            </a:r>
            <a:r>
              <a:rPr lang="en-US" sz="2400" dirty="0">
                <a:latin typeface="Times New Roman" panose="02020603050405020304" pitchFamily="18" charset="0"/>
                <a:cs typeface="Times New Roman" panose="02020603050405020304" pitchFamily="18" charset="0"/>
              </a:rPr>
              <a:t>: INCLUDES [908 pages]</a:t>
            </a:r>
          </a:p>
          <a:p>
            <a:pPr>
              <a:buNone/>
            </a:pPr>
            <a:endParaRPr lang="en-US" sz="2400" dirty="0">
              <a:latin typeface="Times New Roman" panose="02020603050405020304" pitchFamily="18" charset="0"/>
              <a:cs typeface="Times New Roman" panose="02020603050405020304" pitchFamily="18" charset="0"/>
            </a:endParaRPr>
          </a:p>
          <a:p>
            <a:pPr>
              <a:buNone/>
            </a:pPr>
            <a:r>
              <a:rPr lang="en-US" sz="2400" b="1" dirty="0">
                <a:latin typeface="Times New Roman" panose="02020603050405020304" pitchFamily="18" charset="0"/>
                <a:cs typeface="Times New Roman" panose="02020603050405020304" pitchFamily="18" charset="0"/>
              </a:rPr>
              <a:t> Number of Chapters           Number of Rubrics         </a:t>
            </a:r>
          </a:p>
          <a:p>
            <a:pPr>
              <a:buNone/>
            </a:pPr>
            <a:r>
              <a:rPr lang="en-US" sz="2400" dirty="0">
                <a:latin typeface="Times New Roman" panose="02020603050405020304" pitchFamily="18" charset="0"/>
                <a:cs typeface="Times New Roman" panose="02020603050405020304" pitchFamily="18" charset="0"/>
              </a:rPr>
              <a:t>1.Neck and back                                    598       </a:t>
            </a:r>
          </a:p>
          <a:p>
            <a:pPr>
              <a:buNone/>
            </a:pPr>
            <a:r>
              <a:rPr lang="en-US" sz="2400" dirty="0">
                <a:latin typeface="Times New Roman" panose="02020603050405020304" pitchFamily="18" charset="0"/>
                <a:cs typeface="Times New Roman" panose="02020603050405020304" pitchFamily="18" charset="0"/>
              </a:rPr>
              <a:t>2.Upper extremities                               2107       </a:t>
            </a:r>
          </a:p>
          <a:p>
            <a:pPr>
              <a:buNone/>
            </a:pPr>
            <a:r>
              <a:rPr lang="en-US" sz="2400" dirty="0">
                <a:latin typeface="Times New Roman" panose="02020603050405020304" pitchFamily="18" charset="0"/>
                <a:cs typeface="Times New Roman" panose="02020603050405020304" pitchFamily="18" charset="0"/>
              </a:rPr>
              <a:t>3.Lower extremities                              2576       </a:t>
            </a:r>
          </a:p>
          <a:p>
            <a:pPr>
              <a:buNone/>
            </a:pPr>
            <a:r>
              <a:rPr lang="en-US" sz="2400" dirty="0">
                <a:latin typeface="Times New Roman" panose="02020603050405020304" pitchFamily="18" charset="0"/>
                <a:cs typeface="Times New Roman" panose="02020603050405020304" pitchFamily="18" charset="0"/>
              </a:rPr>
              <a:t>4.Bones and limbs in general                3423         </a:t>
            </a:r>
          </a:p>
          <a:p>
            <a:pPr>
              <a:buNone/>
            </a:pPr>
            <a:r>
              <a:rPr lang="en-US" sz="2400" dirty="0">
                <a:latin typeface="Times New Roman" panose="02020603050405020304" pitchFamily="18" charset="0"/>
                <a:cs typeface="Times New Roman" panose="02020603050405020304" pitchFamily="18" charset="0"/>
              </a:rPr>
              <a:t>5.The nerves                                          5327  </a:t>
            </a:r>
          </a:p>
          <a:p>
            <a:pPr>
              <a:buNone/>
            </a:pPr>
            <a:r>
              <a:rPr lang="en-US" sz="2400" dirty="0">
                <a:latin typeface="Times New Roman" panose="02020603050405020304" pitchFamily="18" charset="0"/>
                <a:cs typeface="Times New Roman" panose="02020603050405020304" pitchFamily="18" charset="0"/>
              </a:rPr>
              <a:t>6.Generalities and Key Notes                6553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924801" cy="838200"/>
          </a:xfrm>
        </p:spPr>
        <p:txBody>
          <a:bodyPr>
            <a:normAutofit/>
          </a:bodyPr>
          <a:lstStyle/>
          <a:p>
            <a:r>
              <a:rPr lang="en-US" sz="2800" b="1" dirty="0">
                <a:solidFill>
                  <a:schemeClr val="accent5">
                    <a:lumMod val="60000"/>
                    <a:lumOff val="40000"/>
                  </a:schemeClr>
                </a:solidFill>
                <a:latin typeface="Times New Roman" panose="02020603050405020304" pitchFamily="18" charset="0"/>
                <a:cs typeface="Times New Roman" panose="02020603050405020304" pitchFamily="18" charset="0"/>
              </a:rPr>
              <a:t>SOME FEATURES OF THE REPERTORY</a:t>
            </a:r>
          </a:p>
        </p:txBody>
      </p:sp>
      <p:sp>
        <p:nvSpPr>
          <p:cNvPr id="3" name="Content Placeholder 2"/>
          <p:cNvSpPr>
            <a:spLocks noGrp="1"/>
          </p:cNvSpPr>
          <p:nvPr>
            <p:ph idx="1"/>
          </p:nvPr>
        </p:nvSpPr>
        <p:spPr>
          <a:xfrm>
            <a:off x="457200" y="1447800"/>
            <a:ext cx="8305800" cy="4953000"/>
          </a:xfrm>
        </p:spPr>
        <p:txBody>
          <a:bodyPr>
            <a:normAutofit fontScale="77500" lnSpcReduction="20000"/>
          </a:bodyPr>
          <a:lstStyle/>
          <a:p>
            <a:pPr algn="just"/>
            <a:r>
              <a:rPr lang="en-US" sz="3100" dirty="0">
                <a:latin typeface="Times New Roman" panose="02020603050405020304" pitchFamily="18" charset="0"/>
                <a:cs typeface="Times New Roman" panose="02020603050405020304" pitchFamily="18" charset="0"/>
              </a:rPr>
              <a:t>On the top of the page ,1</a:t>
            </a:r>
            <a:r>
              <a:rPr lang="en-US" sz="3100" baseline="30000" dirty="0">
                <a:latin typeface="Times New Roman" panose="02020603050405020304" pitchFamily="18" charset="0"/>
                <a:cs typeface="Times New Roman" panose="02020603050405020304" pitchFamily="18" charset="0"/>
              </a:rPr>
              <a:t>st</a:t>
            </a:r>
            <a:r>
              <a:rPr lang="en-US" sz="3100" dirty="0">
                <a:latin typeface="Times New Roman" panose="02020603050405020304" pitchFamily="18" charset="0"/>
                <a:cs typeface="Times New Roman" panose="02020603050405020304" pitchFamily="18" charset="0"/>
              </a:rPr>
              <a:t> 3 alphabets of the starting rubrics in </a:t>
            </a:r>
            <a:r>
              <a:rPr lang="en-US" sz="3100" b="1" dirty="0">
                <a:latin typeface="Times New Roman" panose="02020603050405020304" pitchFamily="18" charset="0"/>
                <a:cs typeface="Times New Roman" panose="02020603050405020304" pitchFamily="18" charset="0"/>
              </a:rPr>
              <a:t>Capital Bold </a:t>
            </a:r>
            <a:r>
              <a:rPr lang="en-US" sz="3100" dirty="0">
                <a:latin typeface="Times New Roman" panose="02020603050405020304" pitchFamily="18" charset="0"/>
                <a:cs typeface="Times New Roman" panose="02020603050405020304" pitchFamily="18" charset="0"/>
              </a:rPr>
              <a:t>on one side and on the other side page number and in the middle chapters name in </a:t>
            </a:r>
            <a:r>
              <a:rPr lang="en-US" sz="3100" i="1" dirty="0">
                <a:latin typeface="Times New Roman" panose="02020603050405020304" pitchFamily="18" charset="0"/>
                <a:cs typeface="Times New Roman" panose="02020603050405020304" pitchFamily="18" charset="0"/>
              </a:rPr>
              <a:t>italics</a:t>
            </a:r>
            <a:r>
              <a:rPr lang="en-US" sz="3100" dirty="0">
                <a:latin typeface="Times New Roman" panose="02020603050405020304" pitchFamily="18" charset="0"/>
                <a:cs typeface="Times New Roman" panose="02020603050405020304" pitchFamily="18" charset="0"/>
              </a:rPr>
              <a:t> is given.</a:t>
            </a:r>
          </a:p>
          <a:p>
            <a:pPr algn="just"/>
            <a:r>
              <a:rPr lang="en-US" sz="3100" dirty="0">
                <a:latin typeface="Times New Roman" panose="02020603050405020304" pitchFamily="18" charset="0"/>
                <a:cs typeface="Times New Roman" panose="02020603050405020304" pitchFamily="18" charset="0"/>
              </a:rPr>
              <a:t>Rubrics are given in Roman Bold followed by dot and line, are arranged Alphabetically.</a:t>
            </a:r>
          </a:p>
          <a:p>
            <a:pPr algn="just">
              <a:buNone/>
            </a:pPr>
            <a:r>
              <a:rPr lang="en-US" sz="3100" b="1" dirty="0" err="1">
                <a:latin typeface="Times New Roman" panose="02020603050405020304" pitchFamily="18" charset="0"/>
                <a:cs typeface="Times New Roman" panose="02020603050405020304" pitchFamily="18" charset="0"/>
              </a:rPr>
              <a:t>Eg</a:t>
            </a:r>
            <a:r>
              <a:rPr lang="en-US" sz="3100" dirty="0">
                <a:latin typeface="Times New Roman" panose="02020603050405020304" pitchFamily="18" charset="0"/>
                <a:cs typeface="Times New Roman" panose="02020603050405020304" pitchFamily="18" charset="0"/>
              </a:rPr>
              <a:t>. Ache</a:t>
            </a:r>
            <a:r>
              <a:rPr lang="en-US" sz="3100" dirty="0">
                <a:solidFill>
                  <a:srgbClr val="FF0000"/>
                </a:solidFill>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 (pg-17,vol-2)</a:t>
            </a:r>
          </a:p>
          <a:p>
            <a:pPr algn="just"/>
            <a:r>
              <a:rPr lang="en-US" sz="3100" dirty="0" err="1">
                <a:latin typeface="Times New Roman" panose="02020603050405020304" pitchFamily="18" charset="0"/>
                <a:cs typeface="Times New Roman" panose="02020603050405020304" pitchFamily="18" charset="0"/>
              </a:rPr>
              <a:t>Subrubrics</a:t>
            </a:r>
            <a:r>
              <a:rPr lang="en-US" sz="3100" dirty="0">
                <a:latin typeface="Times New Roman" panose="02020603050405020304" pitchFamily="18" charset="0"/>
                <a:cs typeface="Times New Roman" panose="02020603050405020304" pitchFamily="18" charset="0"/>
              </a:rPr>
              <a:t>  are also arranged in Alphabetical order but not strictly followed.</a:t>
            </a:r>
          </a:p>
          <a:p>
            <a:pPr algn="just">
              <a:buNone/>
            </a:pPr>
            <a:r>
              <a:rPr lang="en-US" sz="3100" b="1" dirty="0" err="1">
                <a:latin typeface="Times New Roman" panose="02020603050405020304" pitchFamily="18" charset="0"/>
                <a:cs typeface="Times New Roman" panose="02020603050405020304" pitchFamily="18" charset="0"/>
              </a:rPr>
              <a:t>Eg.</a:t>
            </a:r>
            <a:r>
              <a:rPr lang="en-US" sz="3100" b="1" dirty="0">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Angry  (pg-26, vol-1)</a:t>
            </a:r>
          </a:p>
          <a:p>
            <a:pPr algn="just"/>
            <a:r>
              <a:rPr lang="en-US" sz="3100" dirty="0">
                <a:latin typeface="Times New Roman" panose="02020603050405020304" pitchFamily="18" charset="0"/>
                <a:cs typeface="Times New Roman" panose="02020603050405020304" pitchFamily="18" charset="0"/>
              </a:rPr>
              <a:t> Before starting with </a:t>
            </a:r>
            <a:r>
              <a:rPr lang="en-US" sz="3100" dirty="0" err="1">
                <a:latin typeface="Times New Roman" panose="02020603050405020304" pitchFamily="18" charset="0"/>
                <a:cs typeface="Times New Roman" panose="02020603050405020304" pitchFamily="18" charset="0"/>
              </a:rPr>
              <a:t>subrubrics</a:t>
            </a:r>
            <a:r>
              <a:rPr lang="en-US" sz="3100" dirty="0">
                <a:latin typeface="Times New Roman" panose="02020603050405020304" pitchFamily="18" charset="0"/>
                <a:cs typeface="Times New Roman" panose="02020603050405020304" pitchFamily="18" charset="0"/>
              </a:rPr>
              <a:t> first alphabet of main rubric given in Bold.</a:t>
            </a:r>
          </a:p>
          <a:p>
            <a:pPr algn="just">
              <a:buNone/>
            </a:pPr>
            <a:r>
              <a:rPr lang="en-US" sz="3100" dirty="0" err="1">
                <a:latin typeface="Times New Roman" panose="02020603050405020304" pitchFamily="18" charset="0"/>
                <a:cs typeface="Times New Roman" panose="02020603050405020304" pitchFamily="18" charset="0"/>
              </a:rPr>
              <a:t>Eg.</a:t>
            </a:r>
            <a:r>
              <a:rPr lang="en-US" sz="3100" dirty="0">
                <a:latin typeface="Times New Roman" panose="02020603050405020304" pitchFamily="18" charset="0"/>
                <a:cs typeface="Times New Roman" panose="02020603050405020304" pitchFamily="18" charset="0"/>
              </a:rPr>
              <a:t>-Cadaverous.-</a:t>
            </a:r>
            <a:r>
              <a:rPr lang="en-US" sz="3100" dirty="0">
                <a:solidFill>
                  <a:srgbClr val="FF0000"/>
                </a:solidFill>
                <a:latin typeface="Times New Roman" panose="02020603050405020304" pitchFamily="18" charset="0"/>
                <a:cs typeface="Times New Roman" panose="02020603050405020304" pitchFamily="18" charset="0"/>
              </a:rPr>
              <a:t> C. </a:t>
            </a:r>
            <a:r>
              <a:rPr lang="en-US" sz="3100" dirty="0">
                <a:latin typeface="Times New Roman" panose="02020603050405020304" pitchFamily="18" charset="0"/>
                <a:cs typeface="Times New Roman" panose="02020603050405020304" pitchFamily="18" charset="0"/>
              </a:rPr>
              <a:t>odor from mouth   (pg-37, vol-2)</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dirty="0">
                <a:solidFill>
                  <a:schemeClr val="accent5">
                    <a:lumMod val="60000"/>
                    <a:lumOff val="40000"/>
                  </a:schemeClr>
                </a:solidFill>
                <a:latin typeface="Times New Roman" panose="02020603050405020304" pitchFamily="18" charset="0"/>
                <a:cs typeface="Times New Roman" panose="02020603050405020304" pitchFamily="18" charset="0"/>
              </a:rPr>
              <a:t>Meaning Of CONCORDANCE</a:t>
            </a:r>
          </a:p>
        </p:txBody>
      </p:sp>
      <p:sp>
        <p:nvSpPr>
          <p:cNvPr id="3" name="Content Placeholder 2"/>
          <p:cNvSpPr>
            <a:spLocks noGrp="1"/>
          </p:cNvSpPr>
          <p:nvPr>
            <p:ph idx="1"/>
          </p:nvPr>
        </p:nvSpPr>
        <p:spPr>
          <a:xfrm>
            <a:off x="457200" y="685800"/>
            <a:ext cx="8382000" cy="5867400"/>
          </a:xfrm>
        </p:spPr>
        <p:txBody>
          <a:bodyPr>
            <a:normAutofit/>
          </a:bodyPr>
          <a:lstStyle/>
          <a:p>
            <a:pPr algn="just"/>
            <a:r>
              <a:rPr lang="en-US" sz="2400" dirty="0">
                <a:latin typeface="Times New Roman" panose="02020603050405020304" pitchFamily="18" charset="0"/>
                <a:cs typeface="Times New Roman" panose="02020603050405020304" pitchFamily="18" charset="0"/>
              </a:rPr>
              <a:t>The word Concordance means, state of being of the  </a:t>
            </a:r>
            <a:r>
              <a:rPr lang="en-US" sz="2400" b="1" dirty="0">
                <a:latin typeface="Times New Roman" panose="02020603050405020304" pitchFamily="18" charset="0"/>
                <a:cs typeface="Times New Roman" panose="02020603050405020304" pitchFamily="18" charset="0"/>
              </a:rPr>
              <a:t>same heart and mind</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harmony</a:t>
            </a:r>
            <a:r>
              <a:rPr lang="en-US" sz="2400" dirty="0">
                <a:latin typeface="Times New Roman" panose="02020603050405020304" pitchFamily="18" charset="0"/>
                <a:cs typeface="Times New Roman" panose="02020603050405020304" pitchFamily="18" charset="0"/>
              </a:rPr>
              <a:t>.    </a:t>
            </a:r>
          </a:p>
          <a:p>
            <a:pPr algn="just"/>
            <a:r>
              <a:rPr lang="en-US" sz="2400" b="1" dirty="0">
                <a:latin typeface="Times New Roman" panose="02020603050405020304" pitchFamily="18" charset="0"/>
                <a:cs typeface="Times New Roman" panose="02020603050405020304" pitchFamily="18" charset="0"/>
              </a:rPr>
              <a:t> Arrangement in ABC </a:t>
            </a:r>
            <a:r>
              <a:rPr lang="en-US" sz="2400" dirty="0">
                <a:latin typeface="Times New Roman" panose="02020603050405020304" pitchFamily="18" charset="0"/>
                <a:cs typeface="Times New Roman" panose="02020603050405020304" pitchFamily="18" charset="0"/>
              </a:rPr>
              <a:t>order of  important words used </a:t>
            </a:r>
            <a:r>
              <a:rPr lang="en-US" sz="2400" b="1" dirty="0">
                <a:latin typeface="Times New Roman" panose="02020603050405020304" pitchFamily="18" charset="0"/>
                <a:cs typeface="Times New Roman" panose="02020603050405020304" pitchFamily="18" charset="0"/>
              </a:rPr>
              <a:t>by the author or in a book.</a:t>
            </a:r>
          </a:p>
          <a:p>
            <a:pPr algn="just"/>
            <a:r>
              <a:rPr lang="en-US" sz="2400" dirty="0">
                <a:latin typeface="Times New Roman" panose="02020603050405020304" pitchFamily="18" charset="0"/>
                <a:cs typeface="Times New Roman" panose="02020603050405020304" pitchFamily="18" charset="0"/>
              </a:rPr>
              <a:t>This word “Concordance” appeared first in the homoeopathic literatures by   </a:t>
            </a:r>
            <a:r>
              <a:rPr lang="en-US" sz="2400" b="1" dirty="0" err="1">
                <a:latin typeface="Times New Roman" panose="02020603050405020304" pitchFamily="18" charset="0"/>
                <a:cs typeface="Times New Roman" panose="02020603050405020304" pitchFamily="18" charset="0"/>
              </a:rPr>
              <a:t>Boenninghausen</a:t>
            </a:r>
            <a:r>
              <a:rPr lang="en-US" sz="2400" dirty="0">
                <a:latin typeface="Times New Roman" panose="02020603050405020304" pitchFamily="18" charset="0"/>
                <a:cs typeface="Times New Roman" panose="02020603050405020304" pitchFamily="18" charset="0"/>
              </a:rPr>
              <a:t>,  which was then replaced by  Allen   to- </a:t>
            </a:r>
            <a:r>
              <a:rPr lang="en-US" sz="2400" b="1" dirty="0">
                <a:latin typeface="Times New Roman" panose="02020603050405020304" pitchFamily="18" charset="0"/>
                <a:cs typeface="Times New Roman" panose="02020603050405020304" pitchFamily="18" charset="0"/>
              </a:rPr>
              <a:t>“Relationship of Remedies” </a:t>
            </a:r>
            <a:r>
              <a:rPr lang="en-US" sz="2400" dirty="0">
                <a:latin typeface="Times New Roman" panose="02020603050405020304" pitchFamily="18" charset="0"/>
                <a:cs typeface="Times New Roman" panose="02020603050405020304" pitchFamily="18" charset="0"/>
              </a:rPr>
              <a:t>to make the title more comprehensible.</a:t>
            </a:r>
          </a:p>
          <a:p>
            <a:pPr algn="just"/>
            <a:r>
              <a:rPr lang="en-US" sz="2400" dirty="0">
                <a:latin typeface="Times New Roman" panose="02020603050405020304" pitchFamily="18" charset="0"/>
                <a:cs typeface="Times New Roman" panose="02020603050405020304" pitchFamily="18" charset="0"/>
              </a:rPr>
              <a:t>Concordance repertory belongs to the </a:t>
            </a:r>
            <a:r>
              <a:rPr lang="en-US" sz="2400" b="1" i="1" dirty="0">
                <a:latin typeface="Times New Roman" panose="02020603050405020304" pitchFamily="18" charset="0"/>
                <a:cs typeface="Times New Roman" panose="02020603050405020304" pitchFamily="18" charset="0"/>
              </a:rPr>
              <a:t>Puritan group of repertories </a:t>
            </a:r>
            <a:r>
              <a:rPr lang="en-US" sz="2400" dirty="0">
                <a:latin typeface="Times New Roman" panose="02020603050405020304" pitchFamily="18" charset="0"/>
                <a:cs typeface="Times New Roman" panose="02020603050405020304" pitchFamily="18" charset="0"/>
              </a:rPr>
              <a:t>where the </a:t>
            </a:r>
            <a:r>
              <a:rPr lang="en-US" sz="2400" i="1" dirty="0">
                <a:latin typeface="Times New Roman" panose="02020603050405020304" pitchFamily="18" charset="0"/>
                <a:cs typeface="Times New Roman" panose="02020603050405020304" pitchFamily="18" charset="0"/>
              </a:rPr>
              <a:t>symptoms are given in their original form without much change or is based on alphabetical arrangement of original symptoms of  Materia Medica </a:t>
            </a:r>
            <a:r>
              <a:rPr lang="en-US" sz="2400" dirty="0">
                <a:latin typeface="Times New Roman" panose="02020603050405020304" pitchFamily="18" charset="0"/>
                <a:cs typeface="Times New Roman" panose="02020603050405020304" pitchFamily="18" charset="0"/>
              </a:rPr>
              <a:t> i.e. </a:t>
            </a:r>
            <a:r>
              <a:rPr lang="en-US" sz="2400" i="1" dirty="0">
                <a:latin typeface="Times New Roman" panose="02020603050405020304" pitchFamily="18" charset="0"/>
                <a:cs typeface="Times New Roman" panose="02020603050405020304" pitchFamily="18" charset="0"/>
              </a:rPr>
              <a:t>indexing the symptoms without much modifying them.</a:t>
            </a:r>
          </a:p>
          <a:p>
            <a:pPr algn="just"/>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8153400" cy="6096000"/>
          </a:xfrm>
        </p:spPr>
        <p:txBody>
          <a:bodyPr>
            <a:normAutofit/>
          </a:bodyPr>
          <a:lstStyle/>
          <a:p>
            <a:pPr algn="just"/>
            <a:r>
              <a:rPr lang="en-US" sz="2400" dirty="0" err="1">
                <a:latin typeface="Times New Roman" panose="02020603050405020304" pitchFamily="18" charset="0"/>
                <a:cs typeface="Times New Roman" panose="02020603050405020304" pitchFamily="18" charset="0"/>
              </a:rPr>
              <a:t>Subrubric</a:t>
            </a:r>
            <a:r>
              <a:rPr lang="en-US" sz="2400" dirty="0">
                <a:latin typeface="Times New Roman" panose="02020603050405020304" pitchFamily="18" charset="0"/>
                <a:cs typeface="Times New Roman" panose="02020603050405020304" pitchFamily="18" charset="0"/>
              </a:rPr>
              <a:t> which are having the main rubric word in between sentence, will be given as first alphabet of main rubric in small letter .</a:t>
            </a:r>
          </a:p>
          <a:p>
            <a:pPr algn="just">
              <a:buNone/>
            </a:pPr>
            <a:r>
              <a:rPr lang="en-US" sz="2400" b="1"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Butter.- Taste of</a:t>
            </a:r>
            <a:r>
              <a:rPr lang="en-US" sz="2400" dirty="0">
                <a:solidFill>
                  <a:srgbClr val="FF0000"/>
                </a:solidFill>
                <a:latin typeface="Times New Roman" panose="02020603050405020304" pitchFamily="18" charset="0"/>
                <a:cs typeface="Times New Roman" panose="02020603050405020304" pitchFamily="18" charset="0"/>
              </a:rPr>
              <a:t> b. </a:t>
            </a:r>
            <a:r>
              <a:rPr lang="en-US" sz="2400" dirty="0">
                <a:latin typeface="Times New Roman" panose="02020603050405020304" pitchFamily="18" charset="0"/>
                <a:cs typeface="Times New Roman" panose="02020603050405020304" pitchFamily="18" charset="0"/>
              </a:rPr>
              <a:t>sour     (pg37,vol-2)</a:t>
            </a:r>
          </a:p>
          <a:p>
            <a:pPr algn="just"/>
            <a:r>
              <a:rPr lang="en-US" sz="2400" dirty="0">
                <a:latin typeface="Times New Roman" panose="02020603050405020304" pitchFamily="18" charset="0"/>
                <a:cs typeface="Times New Roman" panose="02020603050405020304" pitchFamily="18" charset="0"/>
              </a:rPr>
              <a:t>From his clinical experience he has given a lot of information under some rubrics .</a:t>
            </a:r>
          </a:p>
          <a:p>
            <a:pPr algn="just">
              <a:buNone/>
            </a:pPr>
            <a:r>
              <a:rPr lang="en-US" sz="2400" b="1"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Lower extremities-Stinging.-acute arthritic  rheumatism…….. </a:t>
            </a:r>
            <a:r>
              <a:rPr lang="en-US" sz="2400" dirty="0" err="1">
                <a:latin typeface="Times New Roman" panose="02020603050405020304" pitchFamily="18" charset="0"/>
                <a:cs typeface="Times New Roman" panose="02020603050405020304" pitchFamily="18" charset="0"/>
              </a:rPr>
              <a:t>Acon</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Also apply cloth saturated with dilution</a:t>
            </a:r>
            <a:r>
              <a:rPr lang="en-US" sz="2400" dirty="0">
                <a:latin typeface="Times New Roman" panose="02020603050405020304" pitchFamily="18" charset="0"/>
                <a:cs typeface="Times New Roman" panose="02020603050405020304" pitchFamily="18" charset="0"/>
              </a:rPr>
              <a:t>)       (pg 471,vol-6)</a:t>
            </a:r>
          </a:p>
          <a:p>
            <a:pPr algn="just"/>
            <a:r>
              <a:rPr lang="en-US" sz="2400" dirty="0">
                <a:latin typeface="Times New Roman" panose="02020603050405020304" pitchFamily="18" charset="0"/>
                <a:cs typeface="Times New Roman" panose="02020603050405020304" pitchFamily="18" charset="0"/>
              </a:rPr>
              <a:t>Cross reference are given after the rubrics in bracket.</a:t>
            </a:r>
          </a:p>
          <a:p>
            <a:pPr algn="just">
              <a:buNone/>
            </a:pPr>
            <a:r>
              <a:rPr lang="en-US" sz="2400" b="1"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Neck and Back – Palsy (</a:t>
            </a:r>
            <a:r>
              <a:rPr lang="en-US" sz="2400" dirty="0">
                <a:solidFill>
                  <a:srgbClr val="FF0000"/>
                </a:solidFill>
                <a:latin typeface="Times New Roman" panose="02020603050405020304" pitchFamily="18" charset="0"/>
                <a:cs typeface="Times New Roman" panose="02020603050405020304" pitchFamily="18" charset="0"/>
              </a:rPr>
              <a:t>see </a:t>
            </a:r>
            <a:r>
              <a:rPr lang="en-US" sz="2400" dirty="0" err="1">
                <a:solidFill>
                  <a:srgbClr val="FF0000"/>
                </a:solidFill>
                <a:latin typeface="Times New Roman" panose="02020603050405020304" pitchFamily="18" charset="0"/>
                <a:cs typeface="Times New Roman" panose="02020603050405020304" pitchFamily="18" charset="0"/>
              </a:rPr>
              <a:t>Paralysis,also</a:t>
            </a:r>
            <a:r>
              <a:rPr lang="en-US" sz="2400" dirty="0">
                <a:solidFill>
                  <a:srgbClr val="FF0000"/>
                </a:solidFill>
                <a:latin typeface="Times New Roman" panose="02020603050405020304" pitchFamily="18" charset="0"/>
                <a:cs typeface="Times New Roman" panose="02020603050405020304" pitchFamily="18" charset="0"/>
              </a:rPr>
              <a:t> section on nerves</a:t>
            </a:r>
            <a:r>
              <a:rPr lang="en-US" sz="2400" dirty="0">
                <a:latin typeface="Times New Roman" panose="02020603050405020304" pitchFamily="18" charset="0"/>
                <a:cs typeface="Times New Roman" panose="02020603050405020304" pitchFamily="18" charset="0"/>
              </a:rPr>
              <a:t>).-              (pg 103,vol- 6)</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458200" cy="6400800"/>
          </a:xfrm>
        </p:spPr>
        <p:txBody>
          <a:bodyPr>
            <a:normAutofit/>
          </a:bodyPr>
          <a:lstStyle/>
          <a:p>
            <a:pPr algn="just"/>
            <a:r>
              <a:rPr lang="en-US" sz="2400" dirty="0">
                <a:latin typeface="Times New Roman" panose="02020603050405020304" pitchFamily="18" charset="0"/>
                <a:cs typeface="Times New Roman" panose="02020603050405020304" pitchFamily="18" charset="0"/>
              </a:rPr>
              <a:t>The remedy have reverse action of given rubric is given in bracket and mentioned reversed at the starting followed by drug .</a:t>
            </a:r>
          </a:p>
          <a:p>
            <a:pPr algn="just">
              <a:buNone/>
            </a:pP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Mind  and Disposition–Child.- C. </a:t>
            </a:r>
            <a:r>
              <a:rPr lang="en-US" sz="2400" dirty="0" err="1">
                <a:latin typeface="Times New Roman" panose="02020603050405020304" pitchFamily="18" charset="0"/>
                <a:cs typeface="Times New Roman" panose="02020603050405020304" pitchFamily="18" charset="0"/>
              </a:rPr>
              <a:t>cries;quiet</a:t>
            </a:r>
            <a:r>
              <a:rPr lang="en-US" sz="2400" dirty="0">
                <a:latin typeface="Times New Roman" panose="02020603050405020304" pitchFamily="18" charset="0"/>
                <a:cs typeface="Times New Roman" panose="02020603050405020304" pitchFamily="18" charset="0"/>
              </a:rPr>
              <a:t> only when carried. Cham. (</a:t>
            </a:r>
            <a:r>
              <a:rPr lang="en-US" sz="2400" dirty="0" err="1">
                <a:solidFill>
                  <a:srgbClr val="FF0000"/>
                </a:solidFill>
                <a:latin typeface="Times New Roman" panose="02020603050405020304" pitchFamily="18" charset="0"/>
                <a:cs typeface="Times New Roman" panose="02020603050405020304" pitchFamily="18" charset="0"/>
              </a:rPr>
              <a:t>Reverese</a:t>
            </a:r>
            <a:r>
              <a:rPr lang="en-US" sz="2400" dirty="0">
                <a:solidFill>
                  <a:srgbClr val="FF0000"/>
                </a:solidFill>
                <a:latin typeface="Times New Roman" panose="02020603050405020304" pitchFamily="18" charset="0"/>
                <a:cs typeface="Times New Roman" panose="02020603050405020304" pitchFamily="18" charset="0"/>
              </a:rPr>
              <a:t> , </a:t>
            </a:r>
            <a:r>
              <a:rPr lang="en-US" sz="2400" dirty="0" err="1">
                <a:solidFill>
                  <a:srgbClr val="FF0000"/>
                </a:solidFill>
                <a:latin typeface="Times New Roman" panose="02020603050405020304" pitchFamily="18" charset="0"/>
                <a:cs typeface="Times New Roman" panose="02020603050405020304" pitchFamily="18" charset="0"/>
              </a:rPr>
              <a:t>Cina</a:t>
            </a:r>
            <a:r>
              <a:rPr lang="en-US" sz="2400" dirty="0">
                <a:latin typeface="Times New Roman" panose="02020603050405020304" pitchFamily="18" charset="0"/>
                <a:cs typeface="Times New Roman" panose="02020603050405020304" pitchFamily="18" charset="0"/>
              </a:rPr>
              <a:t>) (pg55, volume 1)</a:t>
            </a:r>
          </a:p>
          <a:p>
            <a:pPr algn="just"/>
            <a:r>
              <a:rPr lang="en-US" sz="2400" dirty="0">
                <a:latin typeface="Times New Roman" panose="02020603050405020304" pitchFamily="18" charset="0"/>
                <a:cs typeface="Times New Roman" panose="02020603050405020304" pitchFamily="18" charset="0"/>
              </a:rPr>
              <a:t>The remedies in the bracket indicated that they have some other related rubric.</a:t>
            </a:r>
          </a:p>
          <a:p>
            <a:pPr algn="just">
              <a:buNone/>
            </a:pP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Upper extremities – Fingers.- Drawing and tearing in arm and f. Sep.  (</a:t>
            </a:r>
            <a:r>
              <a:rPr lang="en-US" sz="2400" dirty="0" err="1">
                <a:solidFill>
                  <a:srgbClr val="FF0000"/>
                </a:solidFill>
                <a:latin typeface="Times New Roman" panose="02020603050405020304" pitchFamily="18" charset="0"/>
                <a:cs typeface="Times New Roman" panose="02020603050405020304" pitchFamily="18" charset="0"/>
              </a:rPr>
              <a:t>Nux</a:t>
            </a:r>
            <a:r>
              <a:rPr lang="en-US" sz="2400" dirty="0">
                <a:solidFill>
                  <a:srgbClr val="FF0000"/>
                </a:solidFill>
                <a:latin typeface="Times New Roman" panose="02020603050405020304" pitchFamily="18" charset="0"/>
                <a:cs typeface="Times New Roman" panose="02020603050405020304" pitchFamily="18" charset="0"/>
              </a:rPr>
              <a:t>-v. </a:t>
            </a:r>
            <a:r>
              <a:rPr lang="en-US" sz="2400" dirty="0">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(pg191 ,vol-6)</a:t>
            </a:r>
          </a:p>
          <a:p>
            <a:pPr algn="just"/>
            <a:r>
              <a:rPr lang="en-US" sz="2400" dirty="0">
                <a:latin typeface="Times New Roman" panose="02020603050405020304" pitchFamily="18" charset="0"/>
                <a:cs typeface="Times New Roman" panose="02020603050405020304" pitchFamily="18" charset="0"/>
              </a:rPr>
              <a:t>In some rubrics diseases which produces that particular conditions are given in bracket.</a:t>
            </a:r>
          </a:p>
          <a:p>
            <a:pPr algn="just">
              <a:buNone/>
            </a:pPr>
            <a:r>
              <a:rPr lang="en-US" sz="2400" dirty="0" err="1">
                <a:latin typeface="Times New Roman" panose="02020603050405020304" pitchFamily="18" charset="0"/>
                <a:cs typeface="Times New Roman" panose="02020603050405020304" pitchFamily="18" charset="0"/>
              </a:rPr>
              <a:t>Eg.Neck</a:t>
            </a:r>
            <a:r>
              <a:rPr lang="en-US" sz="2400" dirty="0">
                <a:latin typeface="Times New Roman" panose="02020603050405020304" pitchFamily="18" charset="0"/>
                <a:cs typeface="Times New Roman" panose="02020603050405020304" pitchFamily="18" charset="0"/>
              </a:rPr>
              <a:t> and Back-Tender.-Neck t. and swollen (</a:t>
            </a:r>
            <a:r>
              <a:rPr lang="en-US" sz="2400" dirty="0">
                <a:solidFill>
                  <a:srgbClr val="FF0000"/>
                </a:solidFill>
                <a:latin typeface="Times New Roman" panose="02020603050405020304" pitchFamily="18" charset="0"/>
                <a:cs typeface="Times New Roman" panose="02020603050405020304" pitchFamily="18" charset="0"/>
              </a:rPr>
              <a:t>in </a:t>
            </a:r>
            <a:r>
              <a:rPr lang="en-US" sz="2400" dirty="0" err="1">
                <a:solidFill>
                  <a:srgbClr val="FF0000"/>
                </a:solidFill>
                <a:latin typeface="Times New Roman" panose="02020603050405020304" pitchFamily="18" charset="0"/>
                <a:cs typeface="Times New Roman" panose="02020603050405020304" pitchFamily="18" charset="0"/>
              </a:rPr>
              <a:t>scarlatina</a:t>
            </a:r>
            <a:r>
              <a:rPr lang="en-US" sz="2400" dirty="0">
                <a:latin typeface="Times New Roman" panose="02020603050405020304" pitchFamily="18" charset="0"/>
                <a:cs typeface="Times New Roman" panose="02020603050405020304" pitchFamily="18" charset="0"/>
              </a:rPr>
              <a:t>)                 (pg -147,vol -6)</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E65B7F-F2FC-4362-8A4F-5D9B3049D0DD}"/>
              </a:ext>
            </a:extLst>
          </p:cNvPr>
          <p:cNvSpPr>
            <a:spLocks noGrp="1"/>
          </p:cNvSpPr>
          <p:nvPr>
            <p:ph idx="1"/>
          </p:nvPr>
        </p:nvSpPr>
        <p:spPr>
          <a:xfrm>
            <a:off x="609598" y="533400"/>
            <a:ext cx="8382001" cy="5507963"/>
          </a:xfrm>
        </p:spPr>
        <p:txBody>
          <a:bodyPr/>
          <a:lstStyle/>
          <a:p>
            <a:pPr algn="just"/>
            <a:r>
              <a:rPr lang="en-US" sz="2400" dirty="0">
                <a:latin typeface="Times New Roman" panose="02020603050405020304" pitchFamily="18" charset="0"/>
                <a:cs typeface="Times New Roman" panose="02020603050405020304" pitchFamily="18" charset="0"/>
              </a:rPr>
              <a:t>In some rubrics with which condition it is associated given in bracket.</a:t>
            </a:r>
          </a:p>
          <a:p>
            <a:pPr marL="0" indent="0" algn="just">
              <a:buNone/>
            </a:pP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Lower extremities-Ankles.-</a:t>
            </a:r>
            <a:r>
              <a:rPr lang="en-US" sz="2400" dirty="0" err="1">
                <a:latin typeface="Times New Roman" panose="02020603050405020304" pitchFamily="18" charset="0"/>
                <a:cs typeface="Times New Roman" panose="02020603050405020304" pitchFamily="18" charset="0"/>
              </a:rPr>
              <a:t>Oedema</a:t>
            </a:r>
            <a:r>
              <a:rPr lang="en-US" sz="2400" dirty="0">
                <a:latin typeface="Times New Roman" panose="02020603050405020304" pitchFamily="18" charset="0"/>
                <a:cs typeface="Times New Roman" panose="02020603050405020304" pitchFamily="18" charset="0"/>
              </a:rPr>
              <a:t> of feet and a. (</a:t>
            </a:r>
            <a:r>
              <a:rPr lang="en-US" sz="2400" dirty="0">
                <a:solidFill>
                  <a:srgbClr val="FF0000"/>
                </a:solidFill>
                <a:latin typeface="Times New Roman" panose="02020603050405020304" pitchFamily="18" charset="0"/>
                <a:cs typeface="Times New Roman" panose="02020603050405020304" pitchFamily="18" charset="0"/>
              </a:rPr>
              <a:t>with bronchial catarrh) </a:t>
            </a:r>
            <a:r>
              <a:rPr lang="en-US" sz="2400" dirty="0">
                <a:solidFill>
                  <a:schemeClr val="tx1"/>
                </a:solidFill>
                <a:latin typeface="Times New Roman" panose="02020603050405020304" pitchFamily="18" charset="0"/>
                <a:cs typeface="Times New Roman" panose="02020603050405020304" pitchFamily="18" charset="0"/>
              </a:rPr>
              <a:t>(pg-296,vol-6)</a:t>
            </a:r>
          </a:p>
          <a:p>
            <a:r>
              <a:rPr lang="en-US" sz="2400" dirty="0">
                <a:latin typeface="Times New Roman" panose="02020603050405020304" pitchFamily="18" charset="0"/>
                <a:cs typeface="Times New Roman" panose="02020603050405020304" pitchFamily="18" charset="0"/>
              </a:rPr>
              <a:t>In some rubrics for whom it is best indicated or in whom it  produced given in bracket.</a:t>
            </a:r>
          </a:p>
          <a:p>
            <a:pPr marL="0" indent="0">
              <a:buNone/>
            </a:pP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-Lower extremities-Ankle .-Weakness of a. (</a:t>
            </a:r>
            <a:r>
              <a:rPr lang="en-US" sz="2400" dirty="0">
                <a:solidFill>
                  <a:srgbClr val="FF0000"/>
                </a:solidFill>
                <a:latin typeface="Times New Roman" panose="02020603050405020304" pitchFamily="18" charset="0"/>
                <a:cs typeface="Times New Roman" panose="02020603050405020304" pitchFamily="18" charset="0"/>
              </a:rPr>
              <a:t>in children</a:t>
            </a:r>
            <a:r>
              <a:rPr lang="en-US" sz="2400" dirty="0">
                <a:latin typeface="Times New Roman" panose="02020603050405020304" pitchFamily="18" charset="0"/>
                <a:cs typeface="Times New Roman" panose="02020603050405020304" pitchFamily="18" charset="0"/>
              </a:rPr>
              <a:t>).Carbo-an. (pg-296,vol-6)</a:t>
            </a:r>
          </a:p>
          <a:p>
            <a:r>
              <a:rPr lang="en-US" sz="2400" dirty="0">
                <a:latin typeface="Times New Roman" panose="02020603050405020304" pitchFamily="18" charset="0"/>
                <a:cs typeface="Times New Roman" panose="02020603050405020304" pitchFamily="18" charset="0"/>
              </a:rPr>
              <a:t>Some rubrics are sequel of particular condition, those conditions are given in brackets.</a:t>
            </a:r>
          </a:p>
          <a:p>
            <a:pPr marL="0" indent="0">
              <a:buNone/>
            </a:pPr>
            <a:r>
              <a:rPr lang="en-US" sz="2400" dirty="0">
                <a:latin typeface="Times New Roman" panose="02020603050405020304" pitchFamily="18" charset="0"/>
                <a:cs typeface="Times New Roman" panose="02020603050405020304" pitchFamily="18" charset="0"/>
              </a:rPr>
              <a:t>Eg.6th volume Lower  Extremities-Arms.- Paralysis of legs(</a:t>
            </a:r>
            <a:r>
              <a:rPr lang="en-US" sz="2400" dirty="0">
                <a:solidFill>
                  <a:srgbClr val="FF0000"/>
                </a:solidFill>
                <a:latin typeface="Times New Roman" panose="02020603050405020304" pitchFamily="18" charset="0"/>
                <a:cs typeface="Times New Roman" panose="02020603050405020304" pitchFamily="18" charset="0"/>
              </a:rPr>
              <a:t>after suppression of eruption on a. </a:t>
            </a:r>
            <a:r>
              <a:rPr lang="en-US" sz="2400" dirty="0">
                <a:latin typeface="Times New Roman" panose="02020603050405020304" pitchFamily="18" charset="0"/>
                <a:cs typeface="Times New Roman" panose="02020603050405020304" pitchFamily="18" charset="0"/>
              </a:rPr>
              <a:t>)   (pg-296,vol-6)</a:t>
            </a:r>
          </a:p>
          <a:p>
            <a:pPr marL="0" indent="0">
              <a:buNone/>
            </a:pPr>
            <a:endParaRPr lang="en-US" dirty="0"/>
          </a:p>
        </p:txBody>
      </p:sp>
    </p:spTree>
    <p:extLst>
      <p:ext uri="{BB962C8B-B14F-4D97-AF65-F5344CB8AC3E}">
        <p14:creationId xmlns:p14="http://schemas.microsoft.com/office/powerpoint/2010/main" val="914023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Autofit/>
          </a:bodyPr>
          <a:lstStyle/>
          <a:p>
            <a:pPr algn="just"/>
            <a:r>
              <a:rPr lang="en-US" sz="2400" dirty="0">
                <a:latin typeface="Times New Roman" panose="02020603050405020304" pitchFamily="18" charset="0"/>
                <a:cs typeface="Times New Roman" panose="02020603050405020304" pitchFamily="18" charset="0"/>
              </a:rPr>
              <a:t>In some rubrics drugs are given in brackets with rubrics and condition’</a:t>
            </a:r>
          </a:p>
          <a:p>
            <a:pPr marL="0" indent="0" algn="just">
              <a:buNone/>
            </a:pP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Lower extremities – Better.- Gangrene; b. from heat. </a:t>
            </a:r>
            <a:r>
              <a:rPr lang="en-US" sz="2400" dirty="0" err="1">
                <a:latin typeface="Times New Roman" panose="02020603050405020304" pitchFamily="18" charset="0"/>
                <a:cs typeface="Times New Roman" panose="02020603050405020304" pitchFamily="18" charset="0"/>
              </a:rPr>
              <a:t>Ars</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Worse from heat. Sec.</a:t>
            </a:r>
            <a:r>
              <a:rPr lang="en-US" sz="2400" dirty="0">
                <a:latin typeface="Times New Roman" panose="02020603050405020304" pitchFamily="18" charset="0"/>
                <a:cs typeface="Times New Roman" panose="02020603050405020304" pitchFamily="18" charset="0"/>
              </a:rPr>
              <a:t> )     (pg301,vol-6)</a:t>
            </a:r>
          </a:p>
          <a:p>
            <a:pPr algn="just"/>
            <a:r>
              <a:rPr lang="en-US" sz="2400" dirty="0">
                <a:latin typeface="Times New Roman" panose="02020603050405020304" pitchFamily="18" charset="0"/>
                <a:cs typeface="Times New Roman" panose="02020603050405020304" pitchFamily="18" charset="0"/>
              </a:rPr>
              <a:t>Only one Gradation is used  i.e. Roman.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b="1" dirty="0">
                <a:solidFill>
                  <a:schemeClr val="accent5">
                    <a:lumMod val="60000"/>
                    <a:lumOff val="40000"/>
                  </a:schemeClr>
                </a:solidFill>
                <a:latin typeface="Times New Roman" panose="02020603050405020304" pitchFamily="18" charset="0"/>
                <a:cs typeface="Times New Roman" panose="02020603050405020304" pitchFamily="18" charset="0"/>
              </a:rPr>
              <a:t>Merits of the Book</a:t>
            </a:r>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pPr algn="just"/>
            <a:r>
              <a:rPr lang="en-US" sz="2800" dirty="0">
                <a:latin typeface="Times New Roman" panose="02020603050405020304" pitchFamily="18" charset="0"/>
                <a:cs typeface="Times New Roman" panose="02020603050405020304" pitchFamily="18" charset="0"/>
              </a:rPr>
              <a:t>Useful as a book of reference, to find the desired symptom together with the indicated remedy.     </a:t>
            </a:r>
          </a:p>
          <a:p>
            <a:pPr algn="just"/>
            <a:r>
              <a:rPr lang="en-US" sz="2800" dirty="0">
                <a:latin typeface="Times New Roman" panose="02020603050405020304" pitchFamily="18" charset="0"/>
                <a:cs typeface="Times New Roman" panose="02020603050405020304" pitchFamily="18" charset="0"/>
              </a:rPr>
              <a:t>The symptoms are given in their original form without much change.     </a:t>
            </a:r>
          </a:p>
          <a:p>
            <a:pPr algn="just"/>
            <a:r>
              <a:rPr lang="en-US" sz="2800" dirty="0">
                <a:latin typeface="Times New Roman" panose="02020603050405020304" pitchFamily="18" charset="0"/>
                <a:cs typeface="Times New Roman" panose="02020603050405020304" pitchFamily="18" charset="0"/>
              </a:rPr>
              <a:t> In the repertory the author has used the phraseology of </a:t>
            </a:r>
            <a:r>
              <a:rPr lang="en-US" sz="2800" dirty="0" err="1">
                <a:latin typeface="Times New Roman" panose="02020603050405020304" pitchFamily="18" charset="0"/>
                <a:cs typeface="Times New Roman" panose="02020603050405020304" pitchFamily="18" charset="0"/>
              </a:rPr>
              <a:t>Materia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Medica</a:t>
            </a:r>
            <a:r>
              <a:rPr lang="en-US" sz="2800" dirty="0">
                <a:latin typeface="Times New Roman" panose="02020603050405020304" pitchFamily="18" charset="0"/>
                <a:cs typeface="Times New Roman" panose="02020603050405020304" pitchFamily="18" charset="0"/>
              </a:rPr>
              <a:t> without much change.</a:t>
            </a:r>
          </a:p>
          <a:p>
            <a:pPr algn="just"/>
            <a:r>
              <a:rPr lang="en-US" sz="2800" dirty="0">
                <a:latin typeface="Times New Roman" panose="02020603050405020304" pitchFamily="18" charset="0"/>
                <a:cs typeface="Times New Roman" panose="02020603050405020304" pitchFamily="18" charset="0"/>
              </a:rPr>
              <a:t>Symptoms can be found easily, which saves a lot of time. </a:t>
            </a:r>
          </a:p>
          <a:p>
            <a:pPr algn="just"/>
            <a:r>
              <a:rPr lang="en-US" sz="2800" dirty="0">
                <a:latin typeface="Times New Roman" panose="02020603050405020304" pitchFamily="18" charset="0"/>
                <a:cs typeface="Times New Roman" panose="02020603050405020304" pitchFamily="18" charset="0"/>
              </a:rPr>
              <a:t> One symptom can be referred to at many places.   </a:t>
            </a:r>
          </a:p>
          <a:p>
            <a:pPr algn="just">
              <a:buNone/>
            </a:pPr>
            <a:r>
              <a:rPr lang="en-US" sz="2800" b="1" dirty="0" err="1">
                <a:latin typeface="Times New Roman" panose="02020603050405020304" pitchFamily="18" charset="0"/>
                <a:cs typeface="Times New Roman" panose="02020603050405020304" pitchFamily="18" charset="0"/>
              </a:rPr>
              <a:t>Eg.</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Confusion in head, which makes thinking difficult. This can be referred to under ‘Head and Scalp’ and also under ‘Mind’</a:t>
            </a:r>
          </a:p>
          <a:p>
            <a:endParaRPr lang="en-US" sz="3200" dirty="0"/>
          </a:p>
          <a:p>
            <a:pPr>
              <a:buNone/>
            </a:pPr>
            <a:endParaRPr lang="en-US" sz="3200" dirty="0"/>
          </a:p>
          <a:p>
            <a:endParaRPr lang="en-US"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chemeClr val="accent5">
                    <a:lumMod val="60000"/>
                    <a:lumOff val="40000"/>
                  </a:schemeClr>
                </a:solidFill>
                <a:latin typeface="Times New Roman" panose="02020603050405020304" pitchFamily="18" charset="0"/>
                <a:cs typeface="Times New Roman" panose="02020603050405020304" pitchFamily="18" charset="0"/>
              </a:rPr>
              <a:t>Demerits of the Book</a:t>
            </a:r>
          </a:p>
        </p:txBody>
      </p:sp>
      <p:sp>
        <p:nvSpPr>
          <p:cNvPr id="3" name="Content Placeholder 2"/>
          <p:cNvSpPr>
            <a:spLocks noGrp="1"/>
          </p:cNvSpPr>
          <p:nvPr>
            <p:ph idx="1"/>
          </p:nvPr>
        </p:nvSpPr>
        <p:spPr>
          <a:xfrm>
            <a:off x="600739" y="1488613"/>
            <a:ext cx="8305801" cy="3880773"/>
          </a:xfrm>
        </p:spPr>
        <p:txBody>
          <a:bodyPr>
            <a:normAutofit/>
          </a:bodyPr>
          <a:lstStyle/>
          <a:p>
            <a:pPr algn="just"/>
            <a:r>
              <a:rPr lang="en-US" sz="2400" dirty="0">
                <a:latin typeface="Times New Roman" panose="02020603050405020304" pitchFamily="18" charset="0"/>
                <a:cs typeface="Times New Roman" panose="02020603050405020304" pitchFamily="18" charset="0"/>
              </a:rPr>
              <a:t>This repertory is not useful for systematic </a:t>
            </a:r>
            <a:r>
              <a:rPr lang="en-US" sz="2400" dirty="0" err="1">
                <a:latin typeface="Times New Roman" panose="02020603050405020304" pitchFamily="18" charset="0"/>
                <a:cs typeface="Times New Roman" panose="02020603050405020304" pitchFamily="18" charset="0"/>
              </a:rPr>
              <a:t>Repertorization</a:t>
            </a:r>
            <a:r>
              <a:rPr lang="en-US" sz="2400" dirty="0">
                <a:latin typeface="Times New Roman" panose="02020603050405020304" pitchFamily="18" charset="0"/>
                <a:cs typeface="Times New Roman" panose="02020603050405020304" pitchFamily="18" charset="0"/>
              </a:rPr>
              <a:t> of a case.      </a:t>
            </a:r>
          </a:p>
          <a:p>
            <a:pPr algn="just"/>
            <a:r>
              <a:rPr lang="en-US" sz="2400" dirty="0">
                <a:latin typeface="Times New Roman" panose="02020603050405020304" pitchFamily="18" charset="0"/>
                <a:cs typeface="Times New Roman" panose="02020603050405020304" pitchFamily="18" charset="0"/>
              </a:rPr>
              <a:t> One who uses the book should have a thorough knowledge of synonyms for the desired symptom.      </a:t>
            </a:r>
          </a:p>
          <a:p>
            <a:pPr algn="just"/>
            <a:r>
              <a:rPr lang="en-US" sz="2400" dirty="0">
                <a:latin typeface="Times New Roman" panose="02020603050405020304" pitchFamily="18" charset="0"/>
                <a:cs typeface="Times New Roman" panose="02020603050405020304" pitchFamily="18" charset="0"/>
              </a:rPr>
              <a:t> All medicines are given the same grading.     </a:t>
            </a:r>
          </a:p>
          <a:p>
            <a:pPr algn="just"/>
            <a:r>
              <a:rPr lang="en-US" sz="2400" dirty="0">
                <a:latin typeface="Times New Roman" panose="02020603050405020304" pitchFamily="18" charset="0"/>
                <a:cs typeface="Times New Roman" panose="02020603050405020304" pitchFamily="18" charset="0"/>
              </a:rPr>
              <a:t> The abbreviations given for the medicines are different from other books.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305800" cy="609600"/>
          </a:xfrm>
        </p:spPr>
        <p:txBody>
          <a:bodyPr>
            <a:noAutofit/>
          </a:bodyPr>
          <a:lstStyle/>
          <a:p>
            <a:r>
              <a:rPr lang="en-US" b="1" dirty="0">
                <a:solidFill>
                  <a:srgbClr val="FF0000"/>
                </a:solidFill>
                <a:latin typeface="Times New Roman" panose="02020603050405020304" pitchFamily="18" charset="0"/>
                <a:cs typeface="Times New Roman" panose="02020603050405020304" pitchFamily="18" charset="0"/>
              </a:rPr>
              <a:t>BIBLIOGRAPHY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249326"/>
            <a:ext cx="8305801" cy="3880773"/>
          </a:xfrm>
        </p:spPr>
        <p:txBody>
          <a:bodyPr>
            <a:normAutofit/>
          </a:bodyPr>
          <a:lstStyle/>
          <a:p>
            <a:r>
              <a:rPr lang="en-US" sz="2800" dirty="0">
                <a:latin typeface="Times New Roman" panose="02020603050405020304" pitchFamily="18" charset="0"/>
                <a:cs typeface="Times New Roman" panose="02020603050405020304" pitchFamily="18" charset="0"/>
              </a:rPr>
              <a:t>Gentry </a:t>
            </a:r>
            <a:r>
              <a:rPr lang="en-US" sz="2800" dirty="0" err="1">
                <a:latin typeface="Times New Roman" panose="02020603050405020304" pitchFamily="18" charset="0"/>
                <a:cs typeface="Times New Roman" panose="02020603050405020304" pitchFamily="18" charset="0"/>
              </a:rPr>
              <a:t>william.d</a:t>
            </a:r>
            <a:r>
              <a:rPr lang="en-US" sz="2800" dirty="0">
                <a:latin typeface="Times New Roman" panose="02020603050405020304" pitchFamily="18" charset="0"/>
                <a:cs typeface="Times New Roman" panose="02020603050405020304" pitchFamily="18" charset="0"/>
              </a:rPr>
              <a:t>.; THE CONCORDANCE REPERTORY OF THE MORE CHARACTERISTIC SYMPTOMS OF THE MATERIA MEDICA </a:t>
            </a:r>
          </a:p>
          <a:p>
            <a:r>
              <a:rPr lang="en-US" sz="2800" dirty="0">
                <a:latin typeface="Times New Roman" panose="02020603050405020304" pitchFamily="18" charset="0"/>
                <a:cs typeface="Times New Roman" panose="02020603050405020304" pitchFamily="18" charset="0"/>
              </a:rPr>
              <a:t>Tiwari SK. </a:t>
            </a:r>
            <a:r>
              <a:rPr lang="en-US" sz="2800" i="1" dirty="0">
                <a:latin typeface="Times New Roman" panose="02020603050405020304" pitchFamily="18" charset="0"/>
                <a:cs typeface="Times New Roman" panose="02020603050405020304" pitchFamily="18" charset="0"/>
              </a:rPr>
              <a:t>Essentials of </a:t>
            </a:r>
            <a:r>
              <a:rPr lang="en-US" sz="2800" i="1" dirty="0" err="1">
                <a:latin typeface="Times New Roman" panose="02020603050405020304" pitchFamily="18" charset="0"/>
                <a:cs typeface="Times New Roman" panose="02020603050405020304" pitchFamily="18" charset="0"/>
              </a:rPr>
              <a:t>Repertorization</a:t>
            </a:r>
            <a:r>
              <a:rPr lang="en-US" sz="2800" dirty="0">
                <a:latin typeface="Times New Roman" panose="02020603050405020304" pitchFamily="18" charset="0"/>
                <a:cs typeface="Times New Roman" panose="02020603050405020304" pitchFamily="18" charset="0"/>
              </a:rPr>
              <a:t>. 4</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Edition. B. Jain Publishers Pvt. Ltd. New Delhi; 2010</a:t>
            </a:r>
          </a:p>
          <a:p>
            <a:r>
              <a:rPr lang="en-US" sz="2800" dirty="0">
                <a:latin typeface="Times New Roman" panose="02020603050405020304" pitchFamily="18" charset="0"/>
                <a:cs typeface="Times New Roman" panose="02020603050405020304" pitchFamily="18" charset="0"/>
              </a:rPr>
              <a:t>Similima.com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2160590"/>
            <a:ext cx="7924801" cy="3880773"/>
          </a:xfrm>
        </p:spPr>
        <p:txBody>
          <a:bodyPr/>
          <a:lstStyle/>
          <a:p>
            <a:pPr>
              <a:buNone/>
            </a:pPr>
            <a:r>
              <a:rPr lang="en-US"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en-US" sz="96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THANK</a:t>
            </a:r>
            <a:r>
              <a:rPr lang="en-US" sz="9600" b="1" dirty="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 YOU</a:t>
            </a:r>
            <a:endParaRPr lang="en-US" sz="9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8077200" cy="5486400"/>
          </a:xfrm>
        </p:spPr>
        <p:txBody>
          <a:bodyPr>
            <a:normAutofit/>
          </a:bodyPr>
          <a:lstStyle/>
          <a:p>
            <a:r>
              <a:rPr lang="en-US" sz="2400" b="1" u="sng" dirty="0">
                <a:latin typeface="Times New Roman" panose="02020603050405020304" pitchFamily="18" charset="0"/>
                <a:cs typeface="Times New Roman" panose="02020603050405020304" pitchFamily="18" charset="0"/>
              </a:rPr>
              <a:t>Full name</a:t>
            </a:r>
            <a:r>
              <a:rPr lang="en-US" sz="2400" b="1"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The Concordance Repertory of the more Characteristics Symptoms of the Materia Medica. </a:t>
            </a:r>
          </a:p>
          <a:p>
            <a:r>
              <a:rPr lang="en-US" sz="2400" b="1" u="sng" dirty="0">
                <a:latin typeface="Times New Roman" panose="02020603050405020304" pitchFamily="18" charset="0"/>
                <a:cs typeface="Times New Roman" panose="02020603050405020304" pitchFamily="18" charset="0"/>
              </a:rPr>
              <a:t>Author</a:t>
            </a:r>
            <a:r>
              <a:rPr lang="en-US" sz="2400" b="1"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William Daniel Gentry, MD</a:t>
            </a:r>
          </a:p>
          <a:p>
            <a:r>
              <a:rPr lang="en-US" sz="2400" b="1" u="sng" dirty="0">
                <a:latin typeface="Times New Roman" panose="02020603050405020304" pitchFamily="18" charset="0"/>
                <a:cs typeface="Times New Roman" panose="02020603050405020304" pitchFamily="18" charset="0"/>
              </a:rPr>
              <a:t>First edition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1890 </a:t>
            </a:r>
          </a:p>
          <a:p>
            <a:r>
              <a:rPr lang="en-US" sz="2400" b="1" u="sng" dirty="0">
                <a:latin typeface="Times New Roman" panose="02020603050405020304" pitchFamily="18" charset="0"/>
                <a:cs typeface="Times New Roman" panose="02020603050405020304" pitchFamily="18" charset="0"/>
              </a:rPr>
              <a:t>Second edition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1892   </a:t>
            </a:r>
          </a:p>
          <a:p>
            <a:r>
              <a:rPr lang="en-US" sz="2400" b="1" u="sng" dirty="0">
                <a:latin typeface="Times New Roman" panose="02020603050405020304" pitchFamily="18" charset="0"/>
                <a:cs typeface="Times New Roman" panose="02020603050405020304" pitchFamily="18" charset="0"/>
              </a:rPr>
              <a:t>Includes</a:t>
            </a:r>
            <a:r>
              <a:rPr lang="en-US" sz="2400" b="1"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30 chapters, 5494 pages,  </a:t>
            </a:r>
          </a:p>
          <a:p>
            <a:pPr marL="0" indent="0">
              <a:buNone/>
            </a:pPr>
            <a:r>
              <a:rPr lang="en-US" sz="2400" dirty="0">
                <a:latin typeface="Times New Roman" panose="02020603050405020304" pitchFamily="18" charset="0"/>
                <a:cs typeface="Times New Roman" panose="02020603050405020304" pitchFamily="18" charset="0"/>
              </a:rPr>
              <a:t>6 volumes, 420 medicines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685800"/>
          </a:xfrm>
        </p:spPr>
        <p:txBody>
          <a:bodyPr>
            <a:normAutofit/>
          </a:bodyPr>
          <a:lstStyle/>
          <a:p>
            <a:r>
              <a:rPr lang="en-US" sz="2800" b="1" dirty="0">
                <a:solidFill>
                  <a:schemeClr val="accent5">
                    <a:lumMod val="60000"/>
                    <a:lumOff val="40000"/>
                  </a:schemeClr>
                </a:solidFill>
                <a:latin typeface="Times New Roman" panose="02020603050405020304" pitchFamily="18" charset="0"/>
                <a:cs typeface="Times New Roman" panose="02020603050405020304" pitchFamily="18" charset="0"/>
              </a:rPr>
              <a:t>Origin of Repertory</a:t>
            </a:r>
          </a:p>
        </p:txBody>
      </p:sp>
      <p:sp>
        <p:nvSpPr>
          <p:cNvPr id="3" name="Content Placeholder 2"/>
          <p:cNvSpPr>
            <a:spLocks noGrp="1"/>
          </p:cNvSpPr>
          <p:nvPr>
            <p:ph idx="1"/>
          </p:nvPr>
        </p:nvSpPr>
        <p:spPr>
          <a:xfrm>
            <a:off x="533400" y="914400"/>
            <a:ext cx="8229600" cy="5562600"/>
          </a:xfrm>
        </p:spPr>
        <p:txBody>
          <a:bodyPr>
            <a:noAutofit/>
          </a:bodyPr>
          <a:lstStyle/>
          <a:p>
            <a:pPr algn="just"/>
            <a:r>
              <a:rPr lang="en-US" sz="2400" dirty="0">
                <a:latin typeface="Times New Roman" panose="02020603050405020304" pitchFamily="18" charset="0"/>
                <a:cs typeface="Times New Roman" panose="02020603050405020304" pitchFamily="18" charset="0"/>
              </a:rPr>
              <a:t>The idea which finally gave origin to the work presented itself to the author in the </a:t>
            </a:r>
            <a:r>
              <a:rPr lang="en-US" sz="2400" b="1" dirty="0">
                <a:latin typeface="Times New Roman" panose="02020603050405020304" pitchFamily="18" charset="0"/>
                <a:cs typeface="Times New Roman" panose="02020603050405020304" pitchFamily="18" charset="0"/>
              </a:rPr>
              <a:t>autumn</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of 1876</a:t>
            </a:r>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Author wanted to find a remedy for the symptom-</a:t>
            </a:r>
          </a:p>
          <a:p>
            <a:pPr algn="just">
              <a:buNone/>
            </a:pPr>
            <a:r>
              <a:rPr lang="en-US" sz="2400" dirty="0">
                <a:latin typeface="Times New Roman" panose="02020603050405020304" pitchFamily="18" charset="0"/>
                <a:cs typeface="Times New Roman" panose="02020603050405020304" pitchFamily="18" charset="0"/>
              </a:rPr>
              <a:t>   which caused the search is </a:t>
            </a:r>
            <a:r>
              <a:rPr lang="en-US" sz="2400" b="1" dirty="0">
                <a:latin typeface="Times New Roman" panose="02020603050405020304" pitchFamily="18" charset="0"/>
                <a:cs typeface="Times New Roman" panose="02020603050405020304" pitchFamily="18" charset="0"/>
              </a:rPr>
              <a:t>-"Constant dull frontal headache, worse in the temples, with aching in the umbilicus", </a:t>
            </a:r>
            <a:r>
              <a:rPr lang="en-US" sz="2400" dirty="0">
                <a:latin typeface="Times New Roman" panose="02020603050405020304" pitchFamily="18" charset="0"/>
                <a:cs typeface="Times New Roman" panose="02020603050405020304" pitchFamily="18" charset="0"/>
              </a:rPr>
              <a:t>that peculiarity made it difficult to find. </a:t>
            </a:r>
          </a:p>
          <a:p>
            <a:pPr algn="just"/>
            <a:r>
              <a:rPr lang="en-US" sz="2400" dirty="0">
                <a:latin typeface="Times New Roman" panose="02020603050405020304" pitchFamily="18" charset="0"/>
                <a:cs typeface="Times New Roman" panose="02020603050405020304" pitchFamily="18" charset="0"/>
              </a:rPr>
              <a:t>After a weary search and final success in finding the remedy- {</a:t>
            </a:r>
            <a:r>
              <a:rPr lang="en-US" sz="2400" dirty="0">
                <a:solidFill>
                  <a:srgbClr val="FF0000"/>
                </a:solidFill>
                <a:latin typeface="Times New Roman" panose="02020603050405020304" pitchFamily="18" charset="0"/>
                <a:cs typeface="Times New Roman" panose="02020603050405020304" pitchFamily="18" charset="0"/>
              </a:rPr>
              <a:t>LEPTANDRA (abdomen- aching pg18) </a:t>
            </a:r>
            <a:r>
              <a:rPr lang="en-US" sz="2400" dirty="0">
                <a:latin typeface="Times New Roman" panose="02020603050405020304" pitchFamily="18" charset="0"/>
                <a:cs typeface="Times New Roman" panose="02020603050405020304" pitchFamily="18" charset="0"/>
              </a:rPr>
              <a:t>} the Author exclaimed------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just"/>
            <a:r>
              <a:rPr lang="en-US" sz="2400" dirty="0">
                <a:latin typeface="Times New Roman" panose="02020603050405020304" pitchFamily="18" charset="0"/>
                <a:cs typeface="Times New Roman" panose="02020603050405020304" pitchFamily="18" charset="0"/>
              </a:rPr>
              <a:t> –“if only we had a repertory arranged on the plan of</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Cruden's</a:t>
            </a:r>
            <a:r>
              <a:rPr lang="en-US" sz="2400" b="1" dirty="0">
                <a:latin typeface="Times New Roman" panose="02020603050405020304" pitchFamily="18" charset="0"/>
                <a:cs typeface="Times New Roman" panose="02020603050405020304" pitchFamily="18" charset="0"/>
              </a:rPr>
              <a:t> Concordance of the Bible </a:t>
            </a:r>
            <a:r>
              <a:rPr lang="en-US" sz="2400" dirty="0">
                <a:latin typeface="Times New Roman" panose="02020603050405020304" pitchFamily="18" charset="0"/>
                <a:cs typeface="Times New Roman" panose="02020603050405020304" pitchFamily="18" charset="0"/>
              </a:rPr>
              <a:t>it would have been necessary only to refer to the letter ‘U’ and under ' umbilicus ' find at once the desired symptom.” </a:t>
            </a:r>
          </a:p>
          <a:p>
            <a:pPr algn="just"/>
            <a:r>
              <a:rPr lang="en-US" sz="2400" dirty="0">
                <a:latin typeface="Times New Roman" panose="02020603050405020304" pitchFamily="18" charset="0"/>
                <a:cs typeface="Times New Roman" panose="02020603050405020304" pitchFamily="18" charset="0"/>
              </a:rPr>
              <a:t>It was decided then that the attempt should be made to materialize the thought into actuality, and with a determination the work was begun.</a:t>
            </a:r>
          </a:p>
          <a:p>
            <a:pPr algn="just"/>
            <a:r>
              <a:rPr lang="en-US" sz="2400" dirty="0" err="1">
                <a:latin typeface="Times New Roman" panose="02020603050405020304" pitchFamily="18" charset="0"/>
                <a:cs typeface="Times New Roman" panose="02020603050405020304" pitchFamily="18" charset="0"/>
              </a:rPr>
              <a:t>Cruden’s</a:t>
            </a:r>
            <a:r>
              <a:rPr lang="en-US" sz="2400" dirty="0">
                <a:latin typeface="Times New Roman" panose="02020603050405020304" pitchFamily="18" charset="0"/>
                <a:cs typeface="Times New Roman" panose="02020603050405020304" pitchFamily="18" charset="0"/>
              </a:rPr>
              <a:t> Concordance of the Bible gives two or three words only in each sentence, necessitating a reference to the Bible to find the complete sentence, in this way all the work is included in one volume .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just"/>
            <a:r>
              <a:rPr lang="en-US" sz="2400" dirty="0">
                <a:latin typeface="Times New Roman" panose="02020603050405020304" pitchFamily="18" charset="0"/>
                <a:cs typeface="Times New Roman" panose="02020603050405020304" pitchFamily="18" charset="0"/>
              </a:rPr>
              <a:t>But such is not possible with the </a:t>
            </a:r>
            <a:r>
              <a:rPr lang="en-US" sz="2400" b="1" dirty="0">
                <a:latin typeface="Times New Roman" panose="02020603050405020304" pitchFamily="18" charset="0"/>
                <a:cs typeface="Times New Roman" panose="02020603050405020304" pitchFamily="18" charset="0"/>
              </a:rPr>
              <a:t>CONCORDANCE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Repertory,as</a:t>
            </a:r>
            <a:r>
              <a:rPr lang="en-US" sz="2400" dirty="0">
                <a:latin typeface="Times New Roman" panose="02020603050405020304" pitchFamily="18" charset="0"/>
                <a:cs typeface="Times New Roman" panose="02020603050405020304" pitchFamily="18" charset="0"/>
              </a:rPr>
              <a:t> there are many Materia </a:t>
            </a:r>
            <a:r>
              <a:rPr lang="en-US" sz="2400" dirty="0" err="1">
                <a:latin typeface="Times New Roman" panose="02020603050405020304" pitchFamily="18" charset="0"/>
                <a:cs typeface="Times New Roman" panose="02020603050405020304" pitchFamily="18" charset="0"/>
              </a:rPr>
              <a:t>Medicas</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In consequence of this fact the author used the PHRASEOLOGY of the symptoms, whenever possible without altering the sense.</a:t>
            </a:r>
          </a:p>
          <a:p>
            <a:pPr algn="just"/>
            <a:r>
              <a:rPr lang="en-US" sz="2400" dirty="0">
                <a:latin typeface="Times New Roman" panose="02020603050405020304" pitchFamily="18" charset="0"/>
                <a:cs typeface="Times New Roman" panose="02020603050405020304" pitchFamily="18" charset="0"/>
              </a:rPr>
              <a:t>This necessitated the re-writing of many symptoms of </a:t>
            </a:r>
            <a:r>
              <a:rPr lang="en-US" sz="2400" dirty="0" err="1">
                <a:latin typeface="Times New Roman" panose="02020603050405020304" pitchFamily="18" charset="0"/>
                <a:cs typeface="Times New Roman" panose="02020603050405020304" pitchFamily="18" charset="0"/>
              </a:rPr>
              <a:t>materia</a:t>
            </a:r>
            <a:r>
              <a:rPr lang="en-US" sz="2400" dirty="0">
                <a:latin typeface="Times New Roman" panose="02020603050405020304" pitchFamily="18" charset="0"/>
                <a:cs typeface="Times New Roman" panose="02020603050405020304" pitchFamily="18" charset="0"/>
              </a:rPr>
              <a:t> medica and thus employing the </a:t>
            </a:r>
            <a:r>
              <a:rPr lang="en-US" sz="2400" b="1" dirty="0">
                <a:latin typeface="Times New Roman" panose="02020603050405020304" pitchFamily="18" charset="0"/>
                <a:cs typeface="Times New Roman" panose="02020603050405020304" pitchFamily="18" charset="0"/>
              </a:rPr>
              <a:t>Six large volumes </a:t>
            </a:r>
            <a:r>
              <a:rPr lang="en-US" sz="2400" dirty="0">
                <a:latin typeface="Times New Roman" panose="02020603050405020304" pitchFamily="18" charset="0"/>
                <a:cs typeface="Times New Roman" panose="02020603050405020304" pitchFamily="18" charset="0"/>
              </a:rPr>
              <a:t>of repertory.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8229601" cy="1320800"/>
          </a:xfrm>
        </p:spPr>
        <p:txBody>
          <a:bodyPr>
            <a:normAutofit/>
          </a:bodyPr>
          <a:lstStyle/>
          <a:p>
            <a:r>
              <a:rPr lang="en-US" sz="2800" b="1" dirty="0">
                <a:solidFill>
                  <a:schemeClr val="accent5">
                    <a:lumMod val="60000"/>
                    <a:lumOff val="40000"/>
                  </a:schemeClr>
                </a:solidFill>
                <a:latin typeface="Times New Roman" panose="02020603050405020304" pitchFamily="18" charset="0"/>
                <a:cs typeface="Times New Roman" panose="02020603050405020304" pitchFamily="18" charset="0"/>
              </a:rPr>
              <a:t>PLAN  AND  CONSTRUCTION</a:t>
            </a:r>
          </a:p>
        </p:txBody>
      </p:sp>
      <p:sp>
        <p:nvSpPr>
          <p:cNvPr id="3" name="Content Placeholder 2"/>
          <p:cNvSpPr>
            <a:spLocks noGrp="1"/>
          </p:cNvSpPr>
          <p:nvPr>
            <p:ph idx="1"/>
          </p:nvPr>
        </p:nvSpPr>
        <p:spPr>
          <a:xfrm>
            <a:off x="609598" y="2160590"/>
            <a:ext cx="8001001" cy="3880773"/>
          </a:xfrm>
        </p:spPr>
        <p:txBody>
          <a:bodyPr/>
          <a:lstStyle/>
          <a:p>
            <a:pPr>
              <a:buNone/>
            </a:pPr>
            <a:r>
              <a:rPr lang="en-US"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1</a:t>
            </a:r>
            <a:r>
              <a:rPr lang="en-US" sz="40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Preface      </a:t>
            </a:r>
          </a:p>
          <a:p>
            <a:pPr>
              <a:buNone/>
            </a:pPr>
            <a:r>
              <a:rPr lang="en-US" sz="2800" b="1" dirty="0">
                <a:latin typeface="Times New Roman" panose="02020603050405020304" pitchFamily="18" charset="0"/>
                <a:cs typeface="Times New Roman" panose="02020603050405020304" pitchFamily="18" charset="0"/>
              </a:rPr>
              <a:t>      2.List of abbreviations           </a:t>
            </a:r>
          </a:p>
          <a:p>
            <a:pPr>
              <a:buNone/>
            </a:pPr>
            <a:r>
              <a:rPr lang="en-US" sz="2800" b="1" dirty="0">
                <a:latin typeface="Times New Roman" panose="02020603050405020304" pitchFamily="18" charset="0"/>
                <a:cs typeface="Times New Roman" panose="02020603050405020304" pitchFamily="18" charset="0"/>
              </a:rPr>
              <a:t>      3.Explanation</a:t>
            </a:r>
          </a:p>
          <a:p>
            <a:pPr>
              <a:buNone/>
            </a:pPr>
            <a:r>
              <a:rPr lang="en-US" sz="2800" b="1" dirty="0">
                <a:latin typeface="Times New Roman" panose="02020603050405020304" pitchFamily="18" charset="0"/>
                <a:cs typeface="Times New Roman" panose="02020603050405020304" pitchFamily="18" charset="0"/>
              </a:rPr>
              <a:t>      4.Chapters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br>
              <a:rPr lang="en-US" sz="2800" b="1" dirty="0">
                <a:solidFill>
                  <a:schemeClr val="accent5">
                    <a:lumMod val="60000"/>
                    <a:lumOff val="40000"/>
                  </a:schemeClr>
                </a:solidFill>
                <a:latin typeface="Times New Roman" panose="02020603050405020304" pitchFamily="18" charset="0"/>
                <a:cs typeface="Times New Roman" panose="02020603050405020304" pitchFamily="18" charset="0"/>
              </a:rPr>
            </a:br>
            <a:r>
              <a:rPr lang="en-US" sz="2800" b="1" dirty="0">
                <a:solidFill>
                  <a:schemeClr val="accent5">
                    <a:lumMod val="60000"/>
                    <a:lumOff val="40000"/>
                  </a:schemeClr>
                </a:solidFill>
                <a:latin typeface="Times New Roman" panose="02020603050405020304" pitchFamily="18" charset="0"/>
                <a:cs typeface="Times New Roman" panose="02020603050405020304" pitchFamily="18" charset="0"/>
              </a:rPr>
              <a:t>Preface-</a:t>
            </a:r>
          </a:p>
        </p:txBody>
      </p:sp>
      <p:sp>
        <p:nvSpPr>
          <p:cNvPr id="3" name="Content Placeholder 2"/>
          <p:cNvSpPr>
            <a:spLocks noGrp="1"/>
          </p:cNvSpPr>
          <p:nvPr>
            <p:ph idx="1"/>
          </p:nvPr>
        </p:nvSpPr>
        <p:spPr>
          <a:xfrm>
            <a:off x="304800" y="990600"/>
            <a:ext cx="8686800" cy="5562600"/>
          </a:xfrm>
        </p:spPr>
        <p:txBody>
          <a:bodyPr>
            <a:normAutofit fontScale="92500" lnSpcReduction="10000"/>
          </a:bodyPr>
          <a:lstStyle/>
          <a:p>
            <a:pPr algn="just"/>
            <a:r>
              <a:rPr lang="en-US" sz="2600" dirty="0">
                <a:latin typeface="Times New Roman" panose="02020603050405020304" pitchFamily="18" charset="0"/>
                <a:cs typeface="Times New Roman" panose="02020603050405020304" pitchFamily="18" charset="0"/>
              </a:rPr>
              <a:t>The concordance repertory is designed to enable the physician to find quickly and certainly any desired symptom in the Materia Medica together with the indicated remedy.</a:t>
            </a:r>
          </a:p>
          <a:p>
            <a:pPr algn="just"/>
            <a:r>
              <a:rPr lang="en-US" sz="2600" b="1" dirty="0">
                <a:latin typeface="Times New Roman" panose="02020603050405020304" pitchFamily="18" charset="0"/>
                <a:cs typeface="Times New Roman" panose="02020603050405020304" pitchFamily="18" charset="0"/>
              </a:rPr>
              <a:t>The rules adopted for the preparation of the work  are- </a:t>
            </a:r>
          </a:p>
          <a:p>
            <a:pPr algn="just">
              <a:buNone/>
            </a:pPr>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1) Select and give all the more characteristic pathogenetic  symptoms.   </a:t>
            </a:r>
          </a:p>
          <a:p>
            <a:pPr algn="just">
              <a:buNone/>
            </a:pPr>
            <a:r>
              <a:rPr lang="en-US" sz="2600" dirty="0">
                <a:latin typeface="Times New Roman" panose="02020603050405020304" pitchFamily="18" charset="0"/>
                <a:cs typeface="Times New Roman" panose="02020603050405020304" pitchFamily="18" charset="0"/>
              </a:rPr>
              <a:t>2) Include only such clinical symptoms as have been repeatedly verified.</a:t>
            </a:r>
          </a:p>
          <a:p>
            <a:pPr algn="just">
              <a:buNone/>
            </a:pPr>
            <a:r>
              <a:rPr lang="en-US" sz="2600" dirty="0">
                <a:latin typeface="Times New Roman" panose="02020603050405020304" pitchFamily="18" charset="0"/>
                <a:cs typeface="Times New Roman" panose="02020603050405020304" pitchFamily="18" charset="0"/>
              </a:rPr>
              <a:t> 3) When two or more remedies have the power of producing a similar condition, include them as merely suggestive, under the name of the condition produced. </a:t>
            </a:r>
          </a:p>
          <a:p>
            <a:pPr>
              <a:buNone/>
            </a:pPr>
            <a:endParaRPr lang="en-US" sz="4500" dirty="0"/>
          </a:p>
          <a:p>
            <a:pPr>
              <a:buNone/>
            </a:pPr>
            <a:br>
              <a:rPr lang="en-US" b="1" dirty="0"/>
            </a:br>
            <a:endParaRPr lang="en-US" dirty="0"/>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077200" cy="5745163"/>
          </a:xfrm>
        </p:spPr>
        <p:txBody>
          <a:bodyPr>
            <a:normAutofit/>
          </a:bodyPr>
          <a:lstStyle/>
          <a:p>
            <a:pPr>
              <a:buNone/>
            </a:pPr>
            <a:r>
              <a:rPr lang="en-US" sz="3200" dirty="0"/>
              <a:t> </a:t>
            </a:r>
            <a:r>
              <a:rPr lang="en-US" sz="2400" dirty="0">
                <a:latin typeface="Times New Roman" panose="02020603050405020304" pitchFamily="18" charset="0"/>
                <a:cs typeface="Times New Roman" panose="02020603050405020304" pitchFamily="18" charset="0"/>
              </a:rPr>
              <a:t>4) Give the noun, verb, and essential adjective in the sentence.   </a:t>
            </a:r>
          </a:p>
          <a:p>
            <a:pPr>
              <a:buNone/>
            </a:pPr>
            <a:r>
              <a:rPr lang="en-US" sz="2800" b="1" dirty="0">
                <a:solidFill>
                  <a:schemeClr val="accent5">
                    <a:lumMod val="60000"/>
                    <a:lumOff val="40000"/>
                  </a:schemeClr>
                </a:solidFill>
                <a:latin typeface="Times New Roman" panose="02020603050405020304" pitchFamily="18" charset="0"/>
                <a:cs typeface="Times New Roman" panose="02020603050405020304" pitchFamily="18" charset="0"/>
              </a:rPr>
              <a:t>HOW TO SEARCH RUBRICS-</a:t>
            </a:r>
          </a:p>
          <a:p>
            <a:pPr algn="just">
              <a:buNone/>
            </a:pPr>
            <a:r>
              <a:rPr lang="en-US" sz="2800" dirty="0">
                <a:solidFill>
                  <a:schemeClr val="tx1"/>
                </a:solidFill>
                <a:latin typeface="Times New Roman" panose="02020603050405020304" pitchFamily="18" charset="0"/>
                <a:cs typeface="Times New Roman" panose="02020603050405020304" pitchFamily="18" charset="0"/>
              </a:rPr>
              <a:t>A). In searching for any desired symptom, the physician should first express it mentally, or better in writing, employing words commonly used, and then select the word in the sentence expressing the central thought, idea, fact, condition or object of the sentence or the noun, verb, essential adjective, and referring in the concordance to the word selected . (The synonyms should also be thought of) </a:t>
            </a:r>
          </a:p>
          <a:p>
            <a:pPr>
              <a:buNone/>
            </a:pPr>
            <a:endParaRPr lang="en-US" sz="2800" b="1" dirty="0">
              <a:solidFill>
                <a:schemeClr val="accent5">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1200</TotalTime>
  <Words>1959</Words>
  <Application>Microsoft Office PowerPoint</Application>
  <PresentationFormat>On-screen Show (4:3)</PresentationFormat>
  <Paragraphs>161</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Times New Roman</vt:lpstr>
      <vt:lpstr>Trebuchet MS</vt:lpstr>
      <vt:lpstr>Wingdings 3</vt:lpstr>
      <vt:lpstr>Facet</vt:lpstr>
      <vt:lpstr>The Concordance Repertory of the more Characteristics Symptoms of the Materia Medica.  By William Daniel Gentry </vt:lpstr>
      <vt:lpstr>Meaning Of CONCORDANCE</vt:lpstr>
      <vt:lpstr>PowerPoint Presentation</vt:lpstr>
      <vt:lpstr>Origin of Repertory</vt:lpstr>
      <vt:lpstr>PowerPoint Presentation</vt:lpstr>
      <vt:lpstr>PowerPoint Presentation</vt:lpstr>
      <vt:lpstr>PLAN  AND  CONSTRUCTION</vt:lpstr>
      <vt:lpstr> Preface-</vt:lpstr>
      <vt:lpstr>PowerPoint Presentation</vt:lpstr>
      <vt:lpstr>PowerPoint Presentation</vt:lpstr>
      <vt:lpstr>PowerPoint Presentation</vt:lpstr>
      <vt:lpstr>PowerPoint Presentation</vt:lpstr>
      <vt:lpstr>CHAPTERS </vt:lpstr>
      <vt:lpstr>PowerPoint Presentation</vt:lpstr>
      <vt:lpstr>PowerPoint Presentation</vt:lpstr>
      <vt:lpstr>PowerPoint Presentation</vt:lpstr>
      <vt:lpstr>PowerPoint Presentation</vt:lpstr>
      <vt:lpstr>PowerPoint Presentation</vt:lpstr>
      <vt:lpstr>SOME FEATURES OF THE REPERTORY</vt:lpstr>
      <vt:lpstr>PowerPoint Presentation</vt:lpstr>
      <vt:lpstr>PowerPoint Presentation</vt:lpstr>
      <vt:lpstr>PowerPoint Presentation</vt:lpstr>
      <vt:lpstr>PowerPoint Presentation</vt:lpstr>
      <vt:lpstr>Merits of the Book</vt:lpstr>
      <vt:lpstr>Demerits of the Book</vt:lpstr>
      <vt:lpstr>BIBLIOGRAPHY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Swati Pandey</cp:lastModifiedBy>
  <cp:revision>130</cp:revision>
  <dcterms:created xsi:type="dcterms:W3CDTF">2018-04-09T23:46:50Z</dcterms:created>
  <dcterms:modified xsi:type="dcterms:W3CDTF">2020-06-20T10:17:12Z</dcterms:modified>
</cp:coreProperties>
</file>