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8.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image" Target="../media/image5.jpeg" /><Relationship Id="rId1" Type="http://schemas.openxmlformats.org/officeDocument/2006/relationships/slideLayout" Target="../slideLayouts/slideLayout2.xml" /><Relationship Id="rId4" Type="http://schemas.openxmlformats.org/officeDocument/2006/relationships/image" Target="../media/image7.jpeg" /></Relationships>
</file>

<file path=ppt/slides/_rels/slide6.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47532825-C14C-D441-823C-1579BE77FBC0}"/>
              </a:ext>
            </a:extLst>
          </p:cNvPr>
          <p:cNvPicPr>
            <a:picLocks noChangeAspect="1"/>
          </p:cNvPicPr>
          <p:nvPr/>
        </p:nvPicPr>
        <p:blipFill>
          <a:blip r:embed="rId2"/>
          <a:stretch>
            <a:fillRect/>
          </a:stretch>
        </p:blipFill>
        <p:spPr>
          <a:xfrm>
            <a:off x="1051462" y="455015"/>
            <a:ext cx="9858993" cy="6076413"/>
          </a:xfrm>
          <a:prstGeom prst="rect">
            <a:avLst/>
          </a:prstGeom>
        </p:spPr>
      </p:pic>
    </p:spTree>
    <p:extLst>
      <p:ext uri="{BB962C8B-B14F-4D97-AF65-F5344CB8AC3E}">
        <p14:creationId xmlns:p14="http://schemas.microsoft.com/office/powerpoint/2010/main" val="2715258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D46AB-F9DD-0048-849B-42DCA709DF02}"/>
              </a:ext>
            </a:extLst>
          </p:cNvPr>
          <p:cNvSpPr>
            <a:spLocks noGrp="1"/>
          </p:cNvSpPr>
          <p:nvPr>
            <p:ph type="title"/>
          </p:nvPr>
        </p:nvSpPr>
        <p:spPr>
          <a:xfrm>
            <a:off x="2790847" y="673591"/>
            <a:ext cx="8911687" cy="1280890"/>
          </a:xfrm>
        </p:spPr>
        <p:txBody>
          <a:bodyPr/>
          <a:lstStyle/>
          <a:p>
            <a:r>
              <a:rPr lang="en-US" b="1">
                <a:latin typeface="Algerian" pitchFamily="82" charset="0"/>
              </a:rPr>
              <a:t>Homeopathic therapeutics</a:t>
            </a:r>
            <a:r>
              <a:rPr lang="en-US" b="1"/>
              <a:t> </a:t>
            </a:r>
          </a:p>
        </p:txBody>
      </p:sp>
      <p:sp>
        <p:nvSpPr>
          <p:cNvPr id="3" name="Content Placeholder 2">
            <a:extLst>
              <a:ext uri="{FF2B5EF4-FFF2-40B4-BE49-F238E27FC236}">
                <a16:creationId xmlns:a16="http://schemas.microsoft.com/office/drawing/2014/main" id="{6CF244F8-14EC-F147-B6A8-43A0B695A5E0}"/>
              </a:ext>
            </a:extLst>
          </p:cNvPr>
          <p:cNvSpPr>
            <a:spLocks noGrp="1"/>
          </p:cNvSpPr>
          <p:nvPr>
            <p:ph idx="1"/>
          </p:nvPr>
        </p:nvSpPr>
        <p:spPr>
          <a:xfrm>
            <a:off x="1315089" y="1663535"/>
            <a:ext cx="8915400" cy="3777622"/>
          </a:xfrm>
        </p:spPr>
        <p:txBody>
          <a:bodyPr>
            <a:normAutofit fontScale="85000" lnSpcReduction="10000"/>
          </a:bodyPr>
          <a:lstStyle/>
          <a:p>
            <a:r>
              <a:rPr lang="en-GB" b="0" i="0" u="none" strike="noStrike">
                <a:solidFill>
                  <a:srgbClr val="2E2E2E"/>
                </a:solidFill>
                <a:effectLst/>
                <a:latin typeface="Merriweather"/>
              </a:rPr>
              <a:t>The main remedies for Psoriasis are </a:t>
            </a:r>
            <a:r>
              <a:rPr lang="en-GB" b="0" i="1" u="none" strike="noStrike">
                <a:solidFill>
                  <a:srgbClr val="2E2E2E"/>
                </a:solidFill>
                <a:effectLst/>
                <a:latin typeface="Merriweather"/>
              </a:rPr>
              <a:t>Arsenic Album, Graphites Naturalis, </a:t>
            </a:r>
            <a:r>
              <a:rPr lang="en-GB" b="0" i="0" u="none" strike="noStrike">
                <a:solidFill>
                  <a:srgbClr val="2E2E2E"/>
                </a:solidFill>
                <a:effectLst/>
                <a:latin typeface="Merriweather"/>
              </a:rPr>
              <a:t>and</a:t>
            </a:r>
            <a:r>
              <a:rPr lang="en-GB" b="0" i="1" u="none" strike="noStrike">
                <a:solidFill>
                  <a:srgbClr val="2E2E2E"/>
                </a:solidFill>
                <a:effectLst/>
                <a:latin typeface="Merriweather"/>
              </a:rPr>
              <a:t> Arsenic Iodatum</a:t>
            </a:r>
            <a:r>
              <a:rPr lang="en-GB" b="0" i="0" u="none" strike="noStrike">
                <a:solidFill>
                  <a:srgbClr val="2E2E2E"/>
                </a:solidFill>
                <a:effectLst/>
                <a:latin typeface="Merriweather"/>
              </a:rPr>
              <a:t>. The main indicating features for these homeopathic medicines are as follows:</a:t>
            </a:r>
            <a:endParaRPr lang="en-US" b="0" i="0" u="none" strike="noStrike">
              <a:solidFill>
                <a:srgbClr val="2E2E2E"/>
              </a:solidFill>
              <a:effectLst/>
              <a:latin typeface="Merriweather"/>
            </a:endParaRPr>
          </a:p>
          <a:p>
            <a:endParaRPr lang="en-GB" sz="2100" b="0" i="0" u="none" strike="noStrike">
              <a:solidFill>
                <a:srgbClr val="2E2E2E"/>
              </a:solidFill>
              <a:effectLst/>
              <a:latin typeface="Algerian" pitchFamily="82" charset="0"/>
            </a:endParaRPr>
          </a:p>
          <a:p>
            <a:r>
              <a:rPr lang="en-GB" sz="2100" b="1" i="0" u="none" strike="noStrike">
                <a:solidFill>
                  <a:srgbClr val="333333"/>
                </a:solidFill>
                <a:effectLst/>
                <a:latin typeface="Algerian" pitchFamily="82" charset="0"/>
              </a:rPr>
              <a:t>1. Arsenic Album</a:t>
            </a:r>
            <a:r>
              <a:rPr lang="en-GB" b="0" i="0" u="none" strike="noStrike">
                <a:solidFill>
                  <a:srgbClr val="333333"/>
                </a:solidFill>
                <a:effectLst/>
                <a:latin typeface="Merriweather"/>
              </a:rPr>
              <a:t> –For Silver Scales</a:t>
            </a:r>
          </a:p>
          <a:p>
            <a:r>
              <a:rPr lang="en-GB" b="0" i="0" u="none" strike="noStrike">
                <a:solidFill>
                  <a:srgbClr val="2E2E2E"/>
                </a:solidFill>
                <a:effectLst/>
                <a:latin typeface="Merriweather"/>
              </a:rPr>
              <a:t>The chief indicator for using Arsenic Album is the presence of dry, rough, red papular eruptions with scales on it. The scales are silver colored. The eruptions cover most parts of the body, except face and hands.</a:t>
            </a:r>
          </a:p>
          <a:p>
            <a:r>
              <a:rPr lang="en-GB" b="0" i="0" u="none" strike="noStrike">
                <a:solidFill>
                  <a:srgbClr val="2E2E2E"/>
                </a:solidFill>
                <a:effectLst/>
                <a:latin typeface="Merriweather"/>
              </a:rPr>
              <a:t>The eruptions spread rapidly and are accompanied by itching. Cold worsens the itching in most cases, while warmth seems to relieve it. Pain on the affected skin arises after scratching the eruptions. Bleeding spots also appear on the skin following scratching.</a:t>
            </a:r>
          </a:p>
          <a:p>
            <a:r>
              <a:rPr lang="en-GB" b="0" i="0" u="none" strike="noStrike">
                <a:solidFill>
                  <a:srgbClr val="2E2E2E"/>
                </a:solidFill>
                <a:effectLst/>
                <a:latin typeface="Merriweather"/>
              </a:rPr>
              <a:t>Restlessness is another symptom that may be present. Yet another symptom is marked anxiety that accompanies itchy eruptions.</a:t>
            </a:r>
          </a:p>
          <a:p>
            <a:r>
              <a:rPr lang="en-GB" b="0" i="0" u="none" strike="noStrike">
                <a:solidFill>
                  <a:srgbClr val="2E2E2E"/>
                </a:solidFill>
                <a:effectLst/>
                <a:latin typeface="Merriweather"/>
              </a:rPr>
              <a:t>Arsenic Album also works well in cases of guttate Psoriasis. In guttate Psoriasis, small rose coloured spots with scales appear.</a:t>
            </a:r>
          </a:p>
          <a:p>
            <a:endParaRPr lang="en-US"/>
          </a:p>
        </p:txBody>
      </p:sp>
    </p:spTree>
    <p:extLst>
      <p:ext uri="{BB962C8B-B14F-4D97-AF65-F5344CB8AC3E}">
        <p14:creationId xmlns:p14="http://schemas.microsoft.com/office/powerpoint/2010/main" val="1764583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72A0C6-DD5D-314F-9454-19653541FCB9}"/>
              </a:ext>
            </a:extLst>
          </p:cNvPr>
          <p:cNvSpPr>
            <a:spLocks noGrp="1"/>
          </p:cNvSpPr>
          <p:nvPr>
            <p:ph idx="1"/>
          </p:nvPr>
        </p:nvSpPr>
        <p:spPr>
          <a:xfrm>
            <a:off x="1772784" y="1020288"/>
            <a:ext cx="8915400" cy="5251368"/>
          </a:xfrm>
        </p:spPr>
        <p:txBody>
          <a:bodyPr/>
          <a:lstStyle/>
          <a:p>
            <a:pPr marL="0" indent="0">
              <a:buNone/>
            </a:pPr>
            <a:r>
              <a:rPr lang="en-GB" b="1" i="0" u="none" strike="noStrike">
                <a:solidFill>
                  <a:srgbClr val="333333"/>
                </a:solidFill>
                <a:effectLst/>
                <a:latin typeface="Algerian" pitchFamily="82" charset="0"/>
              </a:rPr>
              <a:t>2. Graphites Naturalis</a:t>
            </a:r>
            <a:r>
              <a:rPr lang="en-GB" b="0" i="0" u="none" strike="noStrike">
                <a:solidFill>
                  <a:srgbClr val="333333"/>
                </a:solidFill>
                <a:effectLst/>
                <a:latin typeface="Merriweather"/>
              </a:rPr>
              <a:t> – For Cracked Skin</a:t>
            </a:r>
          </a:p>
          <a:p>
            <a:r>
              <a:rPr lang="en-GB" b="0" i="0" u="none" strike="noStrike">
                <a:solidFill>
                  <a:srgbClr val="2E2E2E"/>
                </a:solidFill>
                <a:effectLst/>
                <a:latin typeface="Merriweather"/>
              </a:rPr>
              <a:t>Cases where Graphites Naturalis works well tend to have patches of sore, dry, rough skin with scales. An inclination to develop cracks on the surface may also be there. Following scratching, stickiness on the skin may appear.</a:t>
            </a:r>
          </a:p>
          <a:p>
            <a:r>
              <a:rPr lang="en-GB" b="0" i="1" u="none" strike="noStrike">
                <a:solidFill>
                  <a:srgbClr val="2E2E2E"/>
                </a:solidFill>
                <a:effectLst/>
                <a:latin typeface="Merriweather"/>
              </a:rPr>
              <a:t>Graphites</a:t>
            </a:r>
            <a:r>
              <a:rPr lang="en-GB" b="0" i="0" u="none" strike="noStrike">
                <a:solidFill>
                  <a:srgbClr val="2E2E2E"/>
                </a:solidFill>
                <a:effectLst/>
                <a:latin typeface="Merriweather"/>
              </a:rPr>
              <a:t> </a:t>
            </a:r>
            <a:r>
              <a:rPr lang="en-GB" b="0" i="1" u="none" strike="noStrike">
                <a:solidFill>
                  <a:srgbClr val="2E2E2E"/>
                </a:solidFill>
                <a:effectLst/>
                <a:latin typeface="Merriweather"/>
              </a:rPr>
              <a:t>Naturalis</a:t>
            </a:r>
            <a:r>
              <a:rPr lang="en-GB" b="0" i="0" u="none" strike="noStrike">
                <a:solidFill>
                  <a:srgbClr val="2E2E2E"/>
                </a:solidFill>
                <a:effectLst/>
                <a:latin typeface="Merriweather"/>
              </a:rPr>
              <a:t> is also useful for cases of scalp Psoriasis. In such cases, eruptions with scales appear on the scalp. The scalp may be sore to touch, with distressing itching. One may also feel a burning sensation on the top of the head.  Eruptions on the scalp can also spread behind the ears. In cases of nail Psoriasis, the characteristic features are rough, thick and deformed nails.</a:t>
            </a:r>
            <a:endParaRPr lang="en-US" b="0" i="0" u="none" strike="noStrike">
              <a:solidFill>
                <a:srgbClr val="2E2E2E"/>
              </a:solidFill>
              <a:effectLst/>
              <a:latin typeface="Merriweather"/>
            </a:endParaRPr>
          </a:p>
          <a:p>
            <a:endParaRPr lang="en-GB" b="0" i="0" u="none" strike="noStrike">
              <a:solidFill>
                <a:srgbClr val="2E2E2E"/>
              </a:solidFill>
              <a:effectLst/>
              <a:latin typeface="Merriweather"/>
            </a:endParaRPr>
          </a:p>
          <a:p>
            <a:pPr marL="0" indent="0">
              <a:buNone/>
            </a:pPr>
            <a:r>
              <a:rPr lang="en-GB" b="1" i="0" u="none" strike="noStrike">
                <a:solidFill>
                  <a:srgbClr val="333333"/>
                </a:solidFill>
                <a:effectLst/>
                <a:latin typeface="Algerian" pitchFamily="82" charset="0"/>
              </a:rPr>
              <a:t>3. Arsenic Iodatum </a:t>
            </a:r>
            <a:r>
              <a:rPr lang="en-GB" b="0" i="0" u="none" strike="noStrike">
                <a:solidFill>
                  <a:srgbClr val="333333"/>
                </a:solidFill>
                <a:effectLst/>
                <a:latin typeface="Merriweather"/>
              </a:rPr>
              <a:t>– For Shedding of Large Scales</a:t>
            </a:r>
          </a:p>
          <a:p>
            <a:r>
              <a:rPr lang="en-GB" b="0" i="1" u="none" strike="noStrike">
                <a:solidFill>
                  <a:srgbClr val="2E2E2E"/>
                </a:solidFill>
                <a:effectLst/>
                <a:latin typeface="Merriweather"/>
              </a:rPr>
              <a:t>Arsenic Iodatum</a:t>
            </a:r>
            <a:r>
              <a:rPr lang="en-GB" b="0" i="0" u="none" strike="noStrike">
                <a:solidFill>
                  <a:srgbClr val="2E2E2E"/>
                </a:solidFill>
                <a:effectLst/>
                <a:latin typeface="Merriweather"/>
              </a:rPr>
              <a:t> is used when there is shedding of large scales from the skin eruptions. The skin is covered with inflamed patches with scales on them. There is persistent itching in the patches and the shedding of the scales leaves raw skin behind.</a:t>
            </a:r>
          </a:p>
          <a:p>
            <a:endParaRPr lang="en-US"/>
          </a:p>
        </p:txBody>
      </p:sp>
    </p:spTree>
    <p:extLst>
      <p:ext uri="{BB962C8B-B14F-4D97-AF65-F5344CB8AC3E}">
        <p14:creationId xmlns:p14="http://schemas.microsoft.com/office/powerpoint/2010/main" val="369368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32E0E0-7C07-824B-88F3-DE05ABB64730}"/>
              </a:ext>
            </a:extLst>
          </p:cNvPr>
          <p:cNvSpPr>
            <a:spLocks noGrp="1"/>
          </p:cNvSpPr>
          <p:nvPr>
            <p:ph idx="1"/>
          </p:nvPr>
        </p:nvSpPr>
        <p:spPr>
          <a:xfrm>
            <a:off x="1638300" y="1242951"/>
            <a:ext cx="8915400" cy="3777622"/>
          </a:xfrm>
        </p:spPr>
        <p:txBody>
          <a:bodyPr>
            <a:normAutofit fontScale="92500" lnSpcReduction="20000"/>
          </a:bodyPr>
          <a:lstStyle/>
          <a:p>
            <a:pPr marL="0" indent="0">
              <a:buNone/>
            </a:pPr>
            <a:r>
              <a:rPr lang="en-GB" sz="1900" b="1" i="0" u="none" strike="noStrike">
                <a:solidFill>
                  <a:srgbClr val="333333"/>
                </a:solidFill>
                <a:effectLst/>
                <a:latin typeface="Algerian" pitchFamily="82" charset="0"/>
              </a:rPr>
              <a:t>4. Sulphur </a:t>
            </a:r>
            <a:r>
              <a:rPr lang="en-GB" b="0" i="0" u="none" strike="noStrike">
                <a:solidFill>
                  <a:srgbClr val="333333"/>
                </a:solidFill>
                <a:effectLst/>
                <a:latin typeface="Merriweather"/>
              </a:rPr>
              <a:t>– For Intense Itching and Burning</a:t>
            </a:r>
          </a:p>
          <a:p>
            <a:r>
              <a:rPr lang="en-GB" b="0" i="1" u="none" strike="noStrike">
                <a:solidFill>
                  <a:srgbClr val="2E2E2E"/>
                </a:solidFill>
                <a:effectLst/>
                <a:latin typeface="Merriweather"/>
              </a:rPr>
              <a:t>Sulphur</a:t>
            </a:r>
            <a:r>
              <a:rPr lang="en-GB" b="0" i="0" u="none" strike="noStrike">
                <a:solidFill>
                  <a:srgbClr val="2E2E2E"/>
                </a:solidFill>
                <a:effectLst/>
                <a:latin typeface="Merriweather"/>
              </a:rPr>
              <a:t> helps in cases with severe itching and burning in the psoriatic skin lesions. A violent itching attends, and the person goes on scratching the skin until it bleeds. A burning sensation follows scratching. The itching is wandering, and changes place frequently. The skin is rough, scaly and gets painful after rubbing as if denuded. The symptoms tend to get worse in the evening and at night, when in bed. Sleep is disturbed because of the itching and burning sensation. Other accompanying symptoms are pricking, biting and sticking sensation in the eruptions. Sulphur is also a remedy for skin ailments with a history of excessive use of ointments in the past.</a:t>
            </a:r>
            <a:endParaRPr lang="en-US" b="0" i="0" u="none" strike="noStrike">
              <a:solidFill>
                <a:srgbClr val="2E2E2E"/>
              </a:solidFill>
              <a:effectLst/>
              <a:latin typeface="Merriweather"/>
            </a:endParaRPr>
          </a:p>
          <a:p>
            <a:endParaRPr lang="en-GB" b="0" i="0" u="none" strike="noStrike">
              <a:solidFill>
                <a:srgbClr val="2E2E2E"/>
              </a:solidFill>
              <a:effectLst/>
              <a:latin typeface="Merriweather"/>
            </a:endParaRPr>
          </a:p>
          <a:p>
            <a:pPr marL="0" indent="0">
              <a:buNone/>
            </a:pPr>
            <a:r>
              <a:rPr lang="en-GB" sz="1900" b="1" i="0" u="none" strike="noStrike">
                <a:solidFill>
                  <a:srgbClr val="333333"/>
                </a:solidFill>
                <a:effectLst/>
                <a:latin typeface="Algerian" pitchFamily="82" charset="0"/>
              </a:rPr>
              <a:t>5. Petroleum Oleum</a:t>
            </a:r>
            <a:r>
              <a:rPr lang="en-GB" b="0" i="0" u="none" strike="noStrike">
                <a:solidFill>
                  <a:srgbClr val="333333"/>
                </a:solidFill>
                <a:effectLst/>
                <a:latin typeface="Merriweather"/>
              </a:rPr>
              <a:t> – For Deep Cracks</a:t>
            </a:r>
          </a:p>
          <a:p>
            <a:r>
              <a:rPr lang="en-GB" b="0" i="1" u="none" strike="noStrike">
                <a:solidFill>
                  <a:srgbClr val="2E2E2E"/>
                </a:solidFill>
                <a:effectLst/>
                <a:latin typeface="Merriweather"/>
              </a:rPr>
              <a:t>Petroleum</a:t>
            </a:r>
            <a:r>
              <a:rPr lang="en-GB" b="0" i="0" u="none" strike="noStrike">
                <a:solidFill>
                  <a:srgbClr val="2E2E2E"/>
                </a:solidFill>
                <a:effectLst/>
                <a:latin typeface="Merriweather"/>
              </a:rPr>
              <a:t> </a:t>
            </a:r>
            <a:r>
              <a:rPr lang="en-GB" b="0" i="1" u="none" strike="noStrike">
                <a:solidFill>
                  <a:srgbClr val="2E2E2E"/>
                </a:solidFill>
                <a:effectLst/>
                <a:latin typeface="Merriweather"/>
              </a:rPr>
              <a:t>Oleum</a:t>
            </a:r>
            <a:r>
              <a:rPr lang="en-GB" b="0" i="0" u="none" strike="noStrike">
                <a:solidFill>
                  <a:srgbClr val="2E2E2E"/>
                </a:solidFill>
                <a:effectLst/>
                <a:latin typeface="Merriweather"/>
              </a:rPr>
              <a:t> is a very suitable remedy for Psoriasis where deep cracks appear on the skin. There is a burning sensation and intolerable itching on the affected skin. Bleeding may also be present in the cracks. The skin is intensely sore, painful, hard, fissured and slow to heal. A crawling sensation on the skin may also attend over and above the given symptoms.</a:t>
            </a:r>
          </a:p>
          <a:p>
            <a:endParaRPr lang="en-US"/>
          </a:p>
        </p:txBody>
      </p:sp>
    </p:spTree>
    <p:extLst>
      <p:ext uri="{BB962C8B-B14F-4D97-AF65-F5344CB8AC3E}">
        <p14:creationId xmlns:p14="http://schemas.microsoft.com/office/powerpoint/2010/main" val="2781987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2859282-DDB0-D343-911A-59F9D20E0B9D}"/>
              </a:ext>
            </a:extLst>
          </p:cNvPr>
          <p:cNvSpPr>
            <a:spLocks noGrp="1"/>
          </p:cNvSpPr>
          <p:nvPr>
            <p:ph idx="1"/>
          </p:nvPr>
        </p:nvSpPr>
        <p:spPr>
          <a:xfrm>
            <a:off x="1389309" y="1540189"/>
            <a:ext cx="8915400" cy="3777622"/>
          </a:xfrm>
        </p:spPr>
        <p:txBody>
          <a:bodyPr>
            <a:normAutofit fontScale="92500" lnSpcReduction="10000"/>
          </a:bodyPr>
          <a:lstStyle/>
          <a:p>
            <a:pPr marL="0" indent="0">
              <a:buNone/>
            </a:pPr>
            <a:r>
              <a:rPr lang="en-GB" b="1" i="0" u="none" strike="noStrike">
                <a:solidFill>
                  <a:srgbClr val="333333"/>
                </a:solidFill>
                <a:effectLst/>
                <a:latin typeface="Algerian" pitchFamily="82" charset="0"/>
              </a:rPr>
              <a:t>6. Sepia Succus</a:t>
            </a:r>
            <a:r>
              <a:rPr lang="en-GB" b="0" i="0" u="none" strike="noStrike">
                <a:solidFill>
                  <a:srgbClr val="333333"/>
                </a:solidFill>
                <a:effectLst/>
                <a:latin typeface="Merriweather"/>
              </a:rPr>
              <a:t> – For Large Oval Lesions</a:t>
            </a:r>
          </a:p>
          <a:p>
            <a:r>
              <a:rPr lang="en-GB" b="0" i="1" u="none" strike="noStrike">
                <a:solidFill>
                  <a:srgbClr val="2E2E2E"/>
                </a:solidFill>
                <a:effectLst/>
                <a:latin typeface="Merriweather"/>
              </a:rPr>
              <a:t>Sepia Succus</a:t>
            </a:r>
            <a:r>
              <a:rPr lang="en-GB" b="0" i="0" u="none" strike="noStrike">
                <a:solidFill>
                  <a:srgbClr val="2E2E2E"/>
                </a:solidFill>
                <a:effectLst/>
                <a:latin typeface="Merriweather"/>
              </a:rPr>
              <a:t> is a beneficial medicine for Psoriasis characterised by the presence of big oval lesions on the skin. The lesions are reddish papules and are isolated. There are shiny, whitish and adhesive scales present on the papules. Itching arises in the eruptions. On scratching, a burning sensation on the skin follows. The eruptions are present over the face, chest, back, arms and legs. In the case of limbs, the extensor surfaces are mostly involved.</a:t>
            </a:r>
            <a:endParaRPr lang="en-US" b="0" i="0" u="none" strike="noStrike">
              <a:solidFill>
                <a:srgbClr val="2E2E2E"/>
              </a:solidFill>
              <a:effectLst/>
              <a:latin typeface="Merriweather"/>
            </a:endParaRPr>
          </a:p>
          <a:p>
            <a:endParaRPr lang="en-GB" b="0" i="0" u="none" strike="noStrike">
              <a:solidFill>
                <a:srgbClr val="2E2E2E"/>
              </a:solidFill>
              <a:effectLst/>
              <a:latin typeface="Merriweather"/>
            </a:endParaRPr>
          </a:p>
          <a:p>
            <a:pPr marL="0" indent="0">
              <a:buNone/>
            </a:pPr>
            <a:r>
              <a:rPr lang="en-GB" b="1" i="0" u="none" strike="noStrike">
                <a:solidFill>
                  <a:srgbClr val="333333"/>
                </a:solidFill>
                <a:effectLst/>
                <a:latin typeface="Algerian" pitchFamily="82" charset="0"/>
              </a:rPr>
              <a:t>7. Merc Sol </a:t>
            </a:r>
            <a:r>
              <a:rPr lang="en-GB" i="0" u="none" strike="noStrike">
                <a:solidFill>
                  <a:srgbClr val="333333"/>
                </a:solidFill>
                <a:effectLst/>
                <a:latin typeface="Merriweather"/>
              </a:rPr>
              <a:t>– For Scalp Psoriasis</a:t>
            </a:r>
          </a:p>
          <a:p>
            <a:r>
              <a:rPr lang="en-GB" b="0" i="1" u="none" strike="noStrike">
                <a:solidFill>
                  <a:srgbClr val="2E2E2E"/>
                </a:solidFill>
                <a:effectLst/>
                <a:latin typeface="Merriweather"/>
              </a:rPr>
              <a:t>Merc Sol</a:t>
            </a:r>
            <a:r>
              <a:rPr lang="en-GB" b="0" i="0" u="none" strike="noStrike">
                <a:solidFill>
                  <a:srgbClr val="2E2E2E"/>
                </a:solidFill>
                <a:effectLst/>
                <a:latin typeface="Merriweather"/>
              </a:rPr>
              <a:t> is a medicine for Psoriasis of the scalp. In typical cases, the scalp is covered with abundant white scales. The base underneath the scales is raw. The scales, which shed rapidly, re-form again and again. An intense itching, which is worse at night, accompanies. The skin of the scalp is also sensitive to touch. An excessive sweat (which may be sour smelling) may also be present on the scalp. Hairfall may also appear in few cases along with above symptoms.</a:t>
            </a:r>
          </a:p>
          <a:p>
            <a:endParaRPr lang="en-US"/>
          </a:p>
        </p:txBody>
      </p:sp>
    </p:spTree>
    <p:extLst>
      <p:ext uri="{BB962C8B-B14F-4D97-AF65-F5344CB8AC3E}">
        <p14:creationId xmlns:p14="http://schemas.microsoft.com/office/powerpoint/2010/main" val="2369970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7D6ED-4043-4C47-8BCE-AD5BE396EFAE}"/>
              </a:ext>
            </a:extLst>
          </p:cNvPr>
          <p:cNvSpPr>
            <a:spLocks noGrp="1"/>
          </p:cNvSpPr>
          <p:nvPr>
            <p:ph type="title"/>
          </p:nvPr>
        </p:nvSpPr>
        <p:spPr>
          <a:xfrm>
            <a:off x="4745328" y="648850"/>
            <a:ext cx="8911687" cy="1280890"/>
          </a:xfrm>
        </p:spPr>
        <p:txBody>
          <a:bodyPr/>
          <a:lstStyle/>
          <a:p>
            <a:r>
              <a:rPr lang="en-US"/>
              <a:t> </a:t>
            </a:r>
            <a:r>
              <a:rPr lang="en-US" b="1">
                <a:latin typeface="Algerian" pitchFamily="82" charset="0"/>
              </a:rPr>
              <a:t>Thank you </a:t>
            </a:r>
            <a:endParaRPr lang="en-US">
              <a:latin typeface="Algerian" pitchFamily="82" charset="0"/>
            </a:endParaRPr>
          </a:p>
        </p:txBody>
      </p:sp>
      <p:sp>
        <p:nvSpPr>
          <p:cNvPr id="3" name="Content Placeholder 2">
            <a:extLst>
              <a:ext uri="{FF2B5EF4-FFF2-40B4-BE49-F238E27FC236}">
                <a16:creationId xmlns:a16="http://schemas.microsoft.com/office/drawing/2014/main" id="{3E353BFD-8CD2-D948-829A-51CB1C3C8ECF}"/>
              </a:ext>
            </a:extLst>
          </p:cNvPr>
          <p:cNvSpPr>
            <a:spLocks noGrp="1"/>
          </p:cNvSpPr>
          <p:nvPr>
            <p:ph idx="1"/>
          </p:nvPr>
        </p:nvSpPr>
        <p:spPr>
          <a:xfrm>
            <a:off x="2446955" y="1799607"/>
            <a:ext cx="8915400" cy="3777622"/>
          </a:xfrm>
        </p:spPr>
        <p:txBody>
          <a:bodyPr>
            <a:normAutofit/>
          </a:bodyPr>
          <a:lstStyle/>
          <a:p>
            <a:pPr lvl="8"/>
            <a:r>
              <a:rPr lang="en-US" sz="2000" b="1" u="sng">
                <a:latin typeface="+mj-lt"/>
                <a:cs typeface="Aharoni" panose="02010803020104030203" pitchFamily="2" charset="-79"/>
              </a:rPr>
              <a:t>Presented by</a:t>
            </a:r>
            <a:r>
              <a:rPr lang="en-US" sz="2000" b="1" u="sng">
                <a:latin typeface="+mj-lt"/>
              </a:rPr>
              <a:t> </a:t>
            </a:r>
            <a:r>
              <a:rPr lang="en-US" sz="2000" b="1">
                <a:latin typeface="+mj-lt"/>
              </a:rPr>
              <a:t>: </a:t>
            </a:r>
            <a:r>
              <a:rPr lang="en-US" sz="2000" b="1">
                <a:latin typeface="Algerian" pitchFamily="82" charset="0"/>
              </a:rPr>
              <a:t>Rathod Dhwani Brijeshbhai </a:t>
            </a:r>
          </a:p>
          <a:p>
            <a:pPr lvl="8"/>
            <a:r>
              <a:rPr lang="en-US" sz="2000" b="1"/>
              <a:t>Student of Final year BHMS</a:t>
            </a:r>
          </a:p>
          <a:p>
            <a:pPr lvl="8"/>
            <a:r>
              <a:rPr lang="en-US" sz="2000" b="1">
                <a:latin typeface="Algerian" pitchFamily="82" charset="0"/>
              </a:rPr>
              <a:t>Ahmedabad Homeopathic Medical College</a:t>
            </a:r>
            <a:r>
              <a:rPr lang="en-US" sz="2000" b="1"/>
              <a:t> </a:t>
            </a:r>
          </a:p>
          <a:p>
            <a:pPr lvl="8"/>
            <a:r>
              <a:rPr lang="en-US" sz="2000" b="1" u="sng"/>
              <a:t>Under guidance </a:t>
            </a:r>
            <a:r>
              <a:rPr lang="en-US" sz="2000" b="1"/>
              <a:t>: </a:t>
            </a:r>
            <a:r>
              <a:rPr lang="en-US" sz="2000" b="1">
                <a:latin typeface="Algerian" pitchFamily="82" charset="0"/>
              </a:rPr>
              <a:t>Dr. Vani chaag  </a:t>
            </a:r>
            <a:r>
              <a:rPr lang="en-US" sz="2000" b="1"/>
              <a:t>Lecturer In department of Practice of    medicine </a:t>
            </a:r>
          </a:p>
        </p:txBody>
      </p:sp>
    </p:spTree>
    <p:extLst>
      <p:ext uri="{BB962C8B-B14F-4D97-AF65-F5344CB8AC3E}">
        <p14:creationId xmlns:p14="http://schemas.microsoft.com/office/powerpoint/2010/main" val="1992726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99B1C3-A215-F54C-8351-E2E096B09601}"/>
              </a:ext>
            </a:extLst>
          </p:cNvPr>
          <p:cNvSpPr>
            <a:spLocks noGrp="1"/>
          </p:cNvSpPr>
          <p:nvPr>
            <p:ph idx="1"/>
          </p:nvPr>
        </p:nvSpPr>
        <p:spPr>
          <a:xfrm>
            <a:off x="1638300" y="692479"/>
            <a:ext cx="8915400" cy="3777622"/>
          </a:xfrm>
        </p:spPr>
        <p:txBody>
          <a:bodyPr/>
          <a:lstStyle/>
          <a:p>
            <a:pPr marL="0" indent="0">
              <a:buNone/>
            </a:pPr>
            <a:r>
              <a:rPr lang="en-US" sz="2400" b="1" i="0">
                <a:solidFill>
                  <a:srgbClr val="111111"/>
                </a:solidFill>
                <a:effectLst/>
                <a:latin typeface="Algerian" pitchFamily="82" charset="0"/>
                <a:cs typeface="Aharoni" panose="02010803020104030203" pitchFamily="2" charset="-79"/>
              </a:rPr>
              <a:t>● </a:t>
            </a:r>
            <a:r>
              <a:rPr lang="en-GB" sz="2400" b="1" i="0">
                <a:solidFill>
                  <a:srgbClr val="111111"/>
                </a:solidFill>
                <a:effectLst/>
                <a:latin typeface="Algerian" pitchFamily="82" charset="0"/>
                <a:cs typeface="Aharoni" panose="02010803020104030203" pitchFamily="2" charset="-79"/>
              </a:rPr>
              <a:t>Overview</a:t>
            </a:r>
          </a:p>
          <a:p>
            <a:pPr marL="0" indent="0">
              <a:buNone/>
            </a:pPr>
            <a:endParaRPr lang="en-GB" b="0" i="0">
              <a:solidFill>
                <a:srgbClr val="111111"/>
              </a:solidFill>
              <a:effectLst/>
              <a:latin typeface="Helvetica"/>
            </a:endParaRPr>
          </a:p>
          <a:p>
            <a:r>
              <a:rPr lang="en-GB" b="0" i="0">
                <a:solidFill>
                  <a:srgbClr val="111111"/>
                </a:solidFill>
                <a:effectLst/>
                <a:latin typeface="Helvetica"/>
              </a:rPr>
              <a:t>Psoriasis is a skin disease that causes red, itchy scaly patches, most commonly on the knees, elbows, trunk and scalp.</a:t>
            </a:r>
          </a:p>
          <a:p>
            <a:r>
              <a:rPr lang="en-GB" b="0" i="0">
                <a:solidFill>
                  <a:srgbClr val="111111"/>
                </a:solidFill>
                <a:effectLst/>
                <a:latin typeface="Helvetica"/>
              </a:rPr>
              <a:t>Psoriasis is a common, long-term (chronic) disease with no cure. It tends to go through cycles, flaring for a few weeks or months, then subsiding for a while or going into remission. Treatments are available to help you manage symptoms. And you can incorporate lifestyle habits and coping strategies to help you live better with psoriasis.</a:t>
            </a:r>
          </a:p>
          <a:p>
            <a:endParaRPr lang="en-US"/>
          </a:p>
        </p:txBody>
      </p:sp>
      <p:pic>
        <p:nvPicPr>
          <p:cNvPr id="4" name="Picture 3">
            <a:extLst>
              <a:ext uri="{FF2B5EF4-FFF2-40B4-BE49-F238E27FC236}">
                <a16:creationId xmlns:a16="http://schemas.microsoft.com/office/drawing/2014/main" id="{96BDEEE5-138E-0C48-9FC3-AE00AFDDA12A}"/>
              </a:ext>
            </a:extLst>
          </p:cNvPr>
          <p:cNvPicPr>
            <a:picLocks noChangeAspect="1"/>
          </p:cNvPicPr>
          <p:nvPr/>
        </p:nvPicPr>
        <p:blipFill>
          <a:blip r:embed="rId2"/>
          <a:stretch>
            <a:fillRect/>
          </a:stretch>
        </p:blipFill>
        <p:spPr>
          <a:xfrm>
            <a:off x="499716" y="4260521"/>
            <a:ext cx="5818946" cy="2313213"/>
          </a:xfrm>
          <a:prstGeom prst="rect">
            <a:avLst/>
          </a:prstGeom>
        </p:spPr>
      </p:pic>
      <p:sp>
        <p:nvSpPr>
          <p:cNvPr id="8" name="TextBox 7">
            <a:extLst>
              <a:ext uri="{FF2B5EF4-FFF2-40B4-BE49-F238E27FC236}">
                <a16:creationId xmlns:a16="http://schemas.microsoft.com/office/drawing/2014/main" id="{3DE3B13B-2ED5-E248-A5AE-3DEA651AF0D9}"/>
              </a:ext>
            </a:extLst>
          </p:cNvPr>
          <p:cNvSpPr txBox="1"/>
          <p:nvPr/>
        </p:nvSpPr>
        <p:spPr>
          <a:xfrm>
            <a:off x="6473289" y="5565356"/>
            <a:ext cx="6098474" cy="1200329"/>
          </a:xfrm>
          <a:prstGeom prst="rect">
            <a:avLst/>
          </a:prstGeom>
          <a:noFill/>
        </p:spPr>
        <p:txBody>
          <a:bodyPr wrap="square">
            <a:spAutoFit/>
          </a:bodyPr>
          <a:lstStyle/>
          <a:p>
            <a:pPr algn="l"/>
            <a:r>
              <a:rPr lang="en-GB" b="1" i="0">
                <a:solidFill>
                  <a:srgbClr val="111111"/>
                </a:solidFill>
                <a:effectLst/>
                <a:latin typeface="Helvetica"/>
              </a:rPr>
              <a:t>How psoriasis develops</a:t>
            </a:r>
          </a:p>
          <a:p>
            <a:pPr algn="l"/>
            <a:r>
              <a:rPr lang="en-GB" b="0" i="0">
                <a:solidFill>
                  <a:srgbClr val="111111"/>
                </a:solidFill>
                <a:effectLst/>
                <a:latin typeface="Helvetica"/>
              </a:rPr>
              <a:t>In psoriasis, the life cycle of your skin cells greatly accelerates, leading to a buildup of dead cells on the surface of the epidermis.</a:t>
            </a:r>
          </a:p>
        </p:txBody>
      </p:sp>
    </p:spTree>
    <p:extLst>
      <p:ext uri="{BB962C8B-B14F-4D97-AF65-F5344CB8AC3E}">
        <p14:creationId xmlns:p14="http://schemas.microsoft.com/office/powerpoint/2010/main" val="2017941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D53C480-74BB-9749-A9B9-69B83C27F655}"/>
              </a:ext>
            </a:extLst>
          </p:cNvPr>
          <p:cNvSpPr>
            <a:spLocks noGrp="1"/>
          </p:cNvSpPr>
          <p:nvPr>
            <p:ph idx="1"/>
          </p:nvPr>
        </p:nvSpPr>
        <p:spPr>
          <a:xfrm>
            <a:off x="1613560" y="1453490"/>
            <a:ext cx="8915400" cy="4719205"/>
          </a:xfrm>
        </p:spPr>
        <p:txBody>
          <a:bodyPr>
            <a:normAutofit fontScale="92500" lnSpcReduction="20000"/>
          </a:bodyPr>
          <a:lstStyle/>
          <a:p>
            <a:pPr marL="0" indent="0">
              <a:buNone/>
            </a:pPr>
            <a:r>
              <a:rPr lang="en-US" sz="2600" b="1" i="0">
                <a:solidFill>
                  <a:srgbClr val="111111"/>
                </a:solidFill>
                <a:effectLst/>
                <a:latin typeface="Algerian" pitchFamily="82" charset="0"/>
              </a:rPr>
              <a:t>● </a:t>
            </a:r>
            <a:r>
              <a:rPr lang="en-GB" sz="2600" b="1" i="0">
                <a:solidFill>
                  <a:srgbClr val="111111"/>
                </a:solidFill>
                <a:effectLst/>
                <a:latin typeface="Algerian" pitchFamily="82" charset="0"/>
              </a:rPr>
              <a:t>Symptoms</a:t>
            </a:r>
            <a:endParaRPr lang="en-US" sz="2600" b="1" i="0">
              <a:solidFill>
                <a:srgbClr val="111111"/>
              </a:solidFill>
              <a:effectLst/>
              <a:latin typeface="Algerian" pitchFamily="82" charset="0"/>
            </a:endParaRPr>
          </a:p>
          <a:p>
            <a:pPr marL="0" indent="0">
              <a:buNone/>
            </a:pPr>
            <a:endParaRPr lang="en-GB" sz="2000" b="1" i="0">
              <a:solidFill>
                <a:srgbClr val="111111"/>
              </a:solidFill>
              <a:effectLst/>
              <a:latin typeface="Helvetica"/>
            </a:endParaRPr>
          </a:p>
          <a:p>
            <a:r>
              <a:rPr lang="en-GB" b="0" i="0">
                <a:solidFill>
                  <a:srgbClr val="111111"/>
                </a:solidFill>
                <a:effectLst/>
                <a:latin typeface="Helvetica"/>
              </a:rPr>
              <a:t>Psoriasis signs and symptoms can vary from person to person. Common signs and symptoms include:</a:t>
            </a:r>
          </a:p>
          <a:p>
            <a:r>
              <a:rPr lang="en-GB" b="0" i="0">
                <a:solidFill>
                  <a:srgbClr val="111111"/>
                </a:solidFill>
                <a:effectLst/>
                <a:latin typeface="Helvetica"/>
              </a:rPr>
              <a:t>Red patches of skin covered with thick, silvery scales</a:t>
            </a:r>
          </a:p>
          <a:p>
            <a:r>
              <a:rPr lang="en-GB" b="0" i="0">
                <a:solidFill>
                  <a:srgbClr val="111111"/>
                </a:solidFill>
                <a:effectLst/>
                <a:latin typeface="Helvetica"/>
              </a:rPr>
              <a:t>Small scaling spots (commonly seen in children)</a:t>
            </a:r>
          </a:p>
          <a:p>
            <a:r>
              <a:rPr lang="en-GB" b="0" i="0">
                <a:solidFill>
                  <a:srgbClr val="111111"/>
                </a:solidFill>
                <a:effectLst/>
                <a:latin typeface="Helvetica"/>
              </a:rPr>
              <a:t>Dry, cracked skin that may bleed or itch</a:t>
            </a:r>
          </a:p>
          <a:p>
            <a:r>
              <a:rPr lang="en-GB" b="0" i="0">
                <a:solidFill>
                  <a:srgbClr val="111111"/>
                </a:solidFill>
                <a:effectLst/>
                <a:latin typeface="Helvetica"/>
              </a:rPr>
              <a:t>Itching, burning or soreness</a:t>
            </a:r>
          </a:p>
          <a:p>
            <a:r>
              <a:rPr lang="en-GB" b="0" i="0">
                <a:solidFill>
                  <a:srgbClr val="111111"/>
                </a:solidFill>
                <a:effectLst/>
                <a:latin typeface="Helvetica"/>
              </a:rPr>
              <a:t>Thickened, pitted or ridged nails</a:t>
            </a:r>
          </a:p>
          <a:p>
            <a:r>
              <a:rPr lang="en-GB" b="0" i="0">
                <a:solidFill>
                  <a:srgbClr val="111111"/>
                </a:solidFill>
                <a:effectLst/>
                <a:latin typeface="Helvetica"/>
              </a:rPr>
              <a:t>Swollen and stiff joints</a:t>
            </a:r>
            <a:endParaRPr lang="en-US" b="0" i="0">
              <a:solidFill>
                <a:srgbClr val="111111"/>
              </a:solidFill>
              <a:effectLst/>
              <a:latin typeface="Helvetica"/>
            </a:endParaRPr>
          </a:p>
          <a:p>
            <a:r>
              <a:rPr lang="en-GB" b="0" i="0">
                <a:solidFill>
                  <a:srgbClr val="111111"/>
                </a:solidFill>
                <a:effectLst/>
                <a:latin typeface="Helvetica"/>
              </a:rPr>
              <a:t>Psoriasis patches can range from a few spots of dandruff-like scaling to major eruptions that cover large areas. The most commonly affected areas are the lower back, elbows, knees, legs, soles of the feet, scalp, face and palms.</a:t>
            </a:r>
          </a:p>
          <a:p>
            <a:r>
              <a:rPr lang="en-GB" b="0" i="0">
                <a:solidFill>
                  <a:srgbClr val="111111"/>
                </a:solidFill>
                <a:effectLst/>
                <a:latin typeface="Helvetica"/>
              </a:rPr>
              <a:t>Most types of psoriasis go through cycles, flaring for a few weeks or months, then subsiding for a time or even going into remission.</a:t>
            </a:r>
          </a:p>
          <a:p>
            <a:endParaRPr lang="en-GB" b="0" i="0">
              <a:solidFill>
                <a:srgbClr val="111111"/>
              </a:solidFill>
              <a:effectLst/>
              <a:latin typeface="Helvetica"/>
            </a:endParaRPr>
          </a:p>
          <a:p>
            <a:pPr marL="0" indent="0">
              <a:buNone/>
            </a:pPr>
            <a:endParaRPr lang="en-US"/>
          </a:p>
        </p:txBody>
      </p:sp>
    </p:spTree>
    <p:extLst>
      <p:ext uri="{BB962C8B-B14F-4D97-AF65-F5344CB8AC3E}">
        <p14:creationId xmlns:p14="http://schemas.microsoft.com/office/powerpoint/2010/main" val="3687841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271266-BF3A-D540-A935-F050B25DA7A4}"/>
              </a:ext>
            </a:extLst>
          </p:cNvPr>
          <p:cNvSpPr>
            <a:spLocks noGrp="1"/>
          </p:cNvSpPr>
          <p:nvPr>
            <p:ph idx="1"/>
          </p:nvPr>
        </p:nvSpPr>
        <p:spPr>
          <a:xfrm>
            <a:off x="1426420" y="1416132"/>
            <a:ext cx="7022379" cy="5300849"/>
          </a:xfrm>
        </p:spPr>
        <p:txBody>
          <a:bodyPr/>
          <a:lstStyle/>
          <a:p>
            <a:r>
              <a:rPr lang="en-GB" b="0" i="0">
                <a:solidFill>
                  <a:srgbClr val="111111"/>
                </a:solidFill>
                <a:effectLst/>
                <a:latin typeface="Helvetica"/>
              </a:rPr>
              <a:t>There are several types of psoriasis, including:</a:t>
            </a:r>
            <a:endParaRPr lang="en-US" b="0" i="0">
              <a:solidFill>
                <a:srgbClr val="111111"/>
              </a:solidFill>
              <a:effectLst/>
              <a:latin typeface="Helvetica"/>
            </a:endParaRPr>
          </a:p>
          <a:p>
            <a:pPr>
              <a:buFont typeface="+mj-lt"/>
              <a:buAutoNum type="arabicPeriod"/>
            </a:pPr>
            <a:endParaRPr lang="en-GB" b="0" i="0">
              <a:solidFill>
                <a:srgbClr val="111111"/>
              </a:solidFill>
              <a:effectLst/>
              <a:latin typeface="Helvetica"/>
            </a:endParaRPr>
          </a:p>
          <a:p>
            <a:pPr marL="0" indent="0">
              <a:buNone/>
            </a:pPr>
            <a:r>
              <a:rPr lang="en-GB" b="1" i="0">
                <a:solidFill>
                  <a:srgbClr val="111111"/>
                </a:solidFill>
                <a:effectLst/>
                <a:latin typeface="Helvetica"/>
              </a:rPr>
              <a:t>Plaque psoriasis.</a:t>
            </a:r>
            <a:r>
              <a:rPr lang="en-GB" b="0" i="0">
                <a:solidFill>
                  <a:srgbClr val="111111"/>
                </a:solidFill>
                <a:effectLst/>
                <a:latin typeface="Helvetica"/>
              </a:rPr>
              <a:t> The most common form, plaque psoriasis causes dry, raised, red skin patches (lesions) covered with silvery scales. The plaques might be itchy or tender, and there may be few or many. They usually appear on elbows, knees, lower back and scalp.</a:t>
            </a:r>
            <a:endParaRPr lang="en-US" b="0" i="0">
              <a:solidFill>
                <a:srgbClr val="111111"/>
              </a:solidFill>
              <a:effectLst/>
              <a:latin typeface="Helvetica"/>
            </a:endParaRPr>
          </a:p>
          <a:p>
            <a:pPr>
              <a:buFont typeface="+mj-lt"/>
              <a:buAutoNum type="arabicPeriod"/>
            </a:pPr>
            <a:endParaRPr lang="en-GB" b="0" i="0">
              <a:solidFill>
                <a:srgbClr val="111111"/>
              </a:solidFill>
              <a:effectLst/>
              <a:latin typeface="Helvetica"/>
            </a:endParaRPr>
          </a:p>
          <a:p>
            <a:pPr marL="0" indent="0">
              <a:buNone/>
            </a:pPr>
            <a:r>
              <a:rPr lang="en-GB" b="1" i="0">
                <a:solidFill>
                  <a:srgbClr val="111111"/>
                </a:solidFill>
                <a:effectLst/>
                <a:latin typeface="Helvetica"/>
              </a:rPr>
              <a:t>Nail psoriasis.</a:t>
            </a:r>
            <a:r>
              <a:rPr lang="en-GB" b="0" i="0">
                <a:solidFill>
                  <a:srgbClr val="111111"/>
                </a:solidFill>
                <a:effectLst/>
                <a:latin typeface="Helvetica"/>
              </a:rPr>
              <a:t> Psoriasis can affect fingernails and toenails, causing pitting, abnormal nail growth and discoloration. Psoriatic nails might loosen and separate from the nail bed (onycholysis). Severe cases may cause the nail to crumble.</a:t>
            </a:r>
          </a:p>
          <a:p>
            <a:endParaRPr lang="en-US"/>
          </a:p>
        </p:txBody>
      </p:sp>
      <p:pic>
        <p:nvPicPr>
          <p:cNvPr id="14" name="Picture 14">
            <a:extLst>
              <a:ext uri="{FF2B5EF4-FFF2-40B4-BE49-F238E27FC236}">
                <a16:creationId xmlns:a16="http://schemas.microsoft.com/office/drawing/2014/main" id="{0DDF1C31-17B2-FC4F-9224-6FF932FDB07E}"/>
              </a:ext>
            </a:extLst>
          </p:cNvPr>
          <p:cNvPicPr>
            <a:picLocks noChangeAspect="1"/>
          </p:cNvPicPr>
          <p:nvPr/>
        </p:nvPicPr>
        <p:blipFill>
          <a:blip r:embed="rId2"/>
          <a:stretch>
            <a:fillRect/>
          </a:stretch>
        </p:blipFill>
        <p:spPr>
          <a:xfrm>
            <a:off x="8448799" y="1750373"/>
            <a:ext cx="2174565" cy="1212273"/>
          </a:xfrm>
          <a:prstGeom prst="rect">
            <a:avLst/>
          </a:prstGeom>
        </p:spPr>
      </p:pic>
      <p:sp>
        <p:nvSpPr>
          <p:cNvPr id="16" name="TextBox 15">
            <a:extLst>
              <a:ext uri="{FF2B5EF4-FFF2-40B4-BE49-F238E27FC236}">
                <a16:creationId xmlns:a16="http://schemas.microsoft.com/office/drawing/2014/main" id="{81801A8D-7C6E-4D49-90C9-F4754862172E}"/>
              </a:ext>
            </a:extLst>
          </p:cNvPr>
          <p:cNvSpPr txBox="1"/>
          <p:nvPr/>
        </p:nvSpPr>
        <p:spPr>
          <a:xfrm>
            <a:off x="8588581" y="2927555"/>
            <a:ext cx="6098474" cy="369332"/>
          </a:xfrm>
          <a:prstGeom prst="rect">
            <a:avLst/>
          </a:prstGeom>
          <a:noFill/>
        </p:spPr>
        <p:txBody>
          <a:bodyPr wrap="square">
            <a:spAutoFit/>
          </a:bodyPr>
          <a:lstStyle/>
          <a:p>
            <a:r>
              <a:rPr lang="en-GB" b="1" i="0">
                <a:solidFill>
                  <a:srgbClr val="000000"/>
                </a:solidFill>
                <a:effectLst/>
                <a:latin typeface="Helvetica"/>
              </a:rPr>
              <a:t>Plaque psoriasis</a:t>
            </a:r>
            <a:endParaRPr lang="en-US"/>
          </a:p>
        </p:txBody>
      </p:sp>
      <p:pic>
        <p:nvPicPr>
          <p:cNvPr id="17" name="Picture 17">
            <a:extLst>
              <a:ext uri="{FF2B5EF4-FFF2-40B4-BE49-F238E27FC236}">
                <a16:creationId xmlns:a16="http://schemas.microsoft.com/office/drawing/2014/main" id="{B0DDB096-D17D-B74E-8156-D37AFDCA73EF}"/>
              </a:ext>
            </a:extLst>
          </p:cNvPr>
          <p:cNvPicPr>
            <a:picLocks noChangeAspect="1"/>
          </p:cNvPicPr>
          <p:nvPr/>
        </p:nvPicPr>
        <p:blipFill>
          <a:blip r:embed="rId3"/>
          <a:stretch>
            <a:fillRect/>
          </a:stretch>
        </p:blipFill>
        <p:spPr>
          <a:xfrm>
            <a:off x="8448799" y="4139828"/>
            <a:ext cx="1338485" cy="2240754"/>
          </a:xfrm>
          <a:prstGeom prst="rect">
            <a:avLst/>
          </a:prstGeom>
        </p:spPr>
      </p:pic>
      <p:sp>
        <p:nvSpPr>
          <p:cNvPr id="19" name="TextBox 18">
            <a:extLst>
              <a:ext uri="{FF2B5EF4-FFF2-40B4-BE49-F238E27FC236}">
                <a16:creationId xmlns:a16="http://schemas.microsoft.com/office/drawing/2014/main" id="{A4C62551-9884-874F-824D-9B71A0482291}"/>
              </a:ext>
            </a:extLst>
          </p:cNvPr>
          <p:cNvSpPr txBox="1"/>
          <p:nvPr/>
        </p:nvSpPr>
        <p:spPr>
          <a:xfrm>
            <a:off x="8117055" y="6380582"/>
            <a:ext cx="7343358" cy="369332"/>
          </a:xfrm>
          <a:prstGeom prst="rect">
            <a:avLst/>
          </a:prstGeom>
          <a:noFill/>
        </p:spPr>
        <p:txBody>
          <a:bodyPr wrap="square">
            <a:spAutoFit/>
          </a:bodyPr>
          <a:lstStyle/>
          <a:p>
            <a:r>
              <a:rPr lang="en-GB" b="1" i="0">
                <a:solidFill>
                  <a:srgbClr val="000000"/>
                </a:solidFill>
                <a:effectLst/>
                <a:latin typeface="Helvetica"/>
              </a:rPr>
              <a:t>Nail psoriasis</a:t>
            </a:r>
            <a:endParaRPr lang="en-US"/>
          </a:p>
        </p:txBody>
      </p:sp>
    </p:spTree>
    <p:extLst>
      <p:ext uri="{BB962C8B-B14F-4D97-AF65-F5344CB8AC3E}">
        <p14:creationId xmlns:p14="http://schemas.microsoft.com/office/powerpoint/2010/main" val="2794750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B17171-607B-744E-AB7E-F8CE7E2E281E}"/>
              </a:ext>
            </a:extLst>
          </p:cNvPr>
          <p:cNvSpPr>
            <a:spLocks noGrp="1"/>
          </p:cNvSpPr>
          <p:nvPr>
            <p:ph idx="1"/>
          </p:nvPr>
        </p:nvSpPr>
        <p:spPr>
          <a:xfrm>
            <a:off x="1714499" y="234469"/>
            <a:ext cx="7414927" cy="6024818"/>
          </a:xfrm>
        </p:spPr>
        <p:txBody>
          <a:bodyPr/>
          <a:lstStyle/>
          <a:p>
            <a:pPr lvl="6"/>
            <a:r>
              <a:rPr lang="en-GB" sz="1600" b="1" i="0">
                <a:solidFill>
                  <a:srgbClr val="111111"/>
                </a:solidFill>
                <a:effectLst/>
                <a:latin typeface="Helvetica"/>
              </a:rPr>
              <a:t>Guttate psoriasis.</a:t>
            </a:r>
            <a:r>
              <a:rPr lang="en-GB" sz="1600" b="0" i="0">
                <a:solidFill>
                  <a:srgbClr val="111111"/>
                </a:solidFill>
                <a:effectLst/>
                <a:latin typeface="Helvetica"/>
              </a:rPr>
              <a:t> This type primarily affects young adults and</a:t>
            </a:r>
            <a:r>
              <a:rPr lang="en-US" sz="1600" b="0" i="0">
                <a:solidFill>
                  <a:srgbClr val="111111"/>
                </a:solidFill>
                <a:effectLst/>
                <a:latin typeface="Helvetica"/>
              </a:rPr>
              <a:t> </a:t>
            </a:r>
            <a:r>
              <a:rPr lang="en-GB" sz="1600" b="0" i="0">
                <a:solidFill>
                  <a:srgbClr val="111111"/>
                </a:solidFill>
                <a:effectLst/>
                <a:latin typeface="Helvetica"/>
              </a:rPr>
              <a:t> children. It's usually triggered by a bacterial infection such as strep throat. It's marked by small, drop-shaped, scaling lesions on the trunk, arms or legs.</a:t>
            </a:r>
            <a:endParaRPr lang="en-US" sz="1600" b="0" i="0">
              <a:solidFill>
                <a:srgbClr val="111111"/>
              </a:solidFill>
              <a:effectLst/>
              <a:latin typeface="Helvetica"/>
            </a:endParaRPr>
          </a:p>
          <a:p>
            <a:endParaRPr lang="en-US" b="0" i="0">
              <a:solidFill>
                <a:srgbClr val="111111"/>
              </a:solidFill>
              <a:effectLst/>
              <a:latin typeface="Helvetica"/>
            </a:endParaRPr>
          </a:p>
          <a:p>
            <a:endParaRPr lang="en-GB" b="0" i="0">
              <a:solidFill>
                <a:srgbClr val="111111"/>
              </a:solidFill>
              <a:effectLst/>
              <a:latin typeface="Helvetica"/>
            </a:endParaRPr>
          </a:p>
          <a:p>
            <a:r>
              <a:rPr lang="en-GB" b="1" i="0">
                <a:solidFill>
                  <a:srgbClr val="111111"/>
                </a:solidFill>
                <a:effectLst/>
                <a:latin typeface="Helvetica"/>
              </a:rPr>
              <a:t>Inverse psoriasis.</a:t>
            </a:r>
            <a:r>
              <a:rPr lang="en-GB" b="0" i="0">
                <a:solidFill>
                  <a:srgbClr val="111111"/>
                </a:solidFill>
                <a:effectLst/>
                <a:latin typeface="Helvetica"/>
              </a:rPr>
              <a:t> This mainly affects the skin folds of the groin, buttocks and breasts. Inverse psoriasis causes smooth patches of red skin that worsen with friction and sweating. Fungal infections may trigger this type of psoriasis.</a:t>
            </a:r>
            <a:endParaRPr lang="en-US" b="0" i="0">
              <a:solidFill>
                <a:srgbClr val="111111"/>
              </a:solidFill>
              <a:effectLst/>
              <a:latin typeface="Helvetica"/>
            </a:endParaRPr>
          </a:p>
          <a:p>
            <a:endParaRPr lang="en-US" b="0" i="0">
              <a:solidFill>
                <a:srgbClr val="111111"/>
              </a:solidFill>
              <a:effectLst/>
              <a:latin typeface="Helvetica"/>
            </a:endParaRPr>
          </a:p>
          <a:p>
            <a:pPr lvl="8"/>
            <a:endParaRPr lang="en-GB" b="0" i="0">
              <a:solidFill>
                <a:srgbClr val="111111"/>
              </a:solidFill>
              <a:effectLst/>
              <a:latin typeface="Helvetica"/>
            </a:endParaRPr>
          </a:p>
          <a:p>
            <a:pPr lvl="6"/>
            <a:r>
              <a:rPr lang="en-GB" sz="1600" b="1" i="0">
                <a:solidFill>
                  <a:srgbClr val="111111"/>
                </a:solidFill>
                <a:effectLst/>
                <a:latin typeface="Helvetica"/>
              </a:rPr>
              <a:t>Pustular psoriasis.</a:t>
            </a:r>
            <a:r>
              <a:rPr lang="en-GB" sz="1600" b="0" i="0">
                <a:solidFill>
                  <a:srgbClr val="111111"/>
                </a:solidFill>
                <a:effectLst/>
                <a:latin typeface="Helvetica"/>
              </a:rPr>
              <a:t> This rare form of psoriasis causes clearly defined pus-filled lesions that occur in widespread patches (generalized pustular psoriasis) or in smaller areas on the palms of the hands or the soles of the feet.</a:t>
            </a:r>
          </a:p>
          <a:p>
            <a:pPr marL="0" indent="0">
              <a:buNone/>
            </a:pPr>
            <a:endParaRPr lang="en-US"/>
          </a:p>
        </p:txBody>
      </p:sp>
      <p:pic>
        <p:nvPicPr>
          <p:cNvPr id="4" name="Picture 4">
            <a:extLst>
              <a:ext uri="{FF2B5EF4-FFF2-40B4-BE49-F238E27FC236}">
                <a16:creationId xmlns:a16="http://schemas.microsoft.com/office/drawing/2014/main" id="{E0B5A467-FDD3-F540-9C93-1094161C3CBF}"/>
              </a:ext>
            </a:extLst>
          </p:cNvPr>
          <p:cNvPicPr>
            <a:picLocks noChangeAspect="1"/>
          </p:cNvPicPr>
          <p:nvPr/>
        </p:nvPicPr>
        <p:blipFill>
          <a:blip r:embed="rId2"/>
          <a:stretch>
            <a:fillRect/>
          </a:stretch>
        </p:blipFill>
        <p:spPr>
          <a:xfrm>
            <a:off x="1751609" y="147877"/>
            <a:ext cx="2860837" cy="1162791"/>
          </a:xfrm>
          <a:prstGeom prst="rect">
            <a:avLst/>
          </a:prstGeom>
        </p:spPr>
      </p:pic>
      <p:pic>
        <p:nvPicPr>
          <p:cNvPr id="5" name="Picture 5">
            <a:extLst>
              <a:ext uri="{FF2B5EF4-FFF2-40B4-BE49-F238E27FC236}">
                <a16:creationId xmlns:a16="http://schemas.microsoft.com/office/drawing/2014/main" id="{05BCB168-9292-314B-8900-A6DD2CEDE70E}"/>
              </a:ext>
            </a:extLst>
          </p:cNvPr>
          <p:cNvPicPr>
            <a:picLocks noChangeAspect="1"/>
          </p:cNvPicPr>
          <p:nvPr/>
        </p:nvPicPr>
        <p:blipFill>
          <a:blip r:embed="rId3"/>
          <a:stretch>
            <a:fillRect/>
          </a:stretch>
        </p:blipFill>
        <p:spPr>
          <a:xfrm rot="10800000" flipV="1">
            <a:off x="9129426" y="1560579"/>
            <a:ext cx="2404504" cy="2330577"/>
          </a:xfrm>
          <a:prstGeom prst="rect">
            <a:avLst/>
          </a:prstGeom>
        </p:spPr>
      </p:pic>
      <p:sp>
        <p:nvSpPr>
          <p:cNvPr id="11" name="TextBox 10">
            <a:extLst>
              <a:ext uri="{FF2B5EF4-FFF2-40B4-BE49-F238E27FC236}">
                <a16:creationId xmlns:a16="http://schemas.microsoft.com/office/drawing/2014/main" id="{567DFD9F-3F19-8446-91D2-E5F0DB40601A}"/>
              </a:ext>
            </a:extLst>
          </p:cNvPr>
          <p:cNvSpPr txBox="1"/>
          <p:nvPr/>
        </p:nvSpPr>
        <p:spPr>
          <a:xfrm>
            <a:off x="9129426" y="3891156"/>
            <a:ext cx="6093916" cy="369332"/>
          </a:xfrm>
          <a:prstGeom prst="rect">
            <a:avLst/>
          </a:prstGeom>
          <a:noFill/>
        </p:spPr>
        <p:txBody>
          <a:bodyPr wrap="square">
            <a:spAutoFit/>
          </a:bodyPr>
          <a:lstStyle/>
          <a:p>
            <a:r>
              <a:rPr lang="en-GB" b="1" i="0">
                <a:solidFill>
                  <a:srgbClr val="000000"/>
                </a:solidFill>
                <a:effectLst/>
                <a:latin typeface="Helvetica"/>
              </a:rPr>
              <a:t>Inverse psoriasis</a:t>
            </a:r>
            <a:endParaRPr lang="en-US"/>
          </a:p>
        </p:txBody>
      </p:sp>
      <p:pic>
        <p:nvPicPr>
          <p:cNvPr id="12" name="Picture 12">
            <a:extLst>
              <a:ext uri="{FF2B5EF4-FFF2-40B4-BE49-F238E27FC236}">
                <a16:creationId xmlns:a16="http://schemas.microsoft.com/office/drawing/2014/main" id="{84ABD103-5647-8545-A91B-2C2258D365E8}"/>
              </a:ext>
            </a:extLst>
          </p:cNvPr>
          <p:cNvPicPr>
            <a:picLocks noChangeAspect="1"/>
          </p:cNvPicPr>
          <p:nvPr/>
        </p:nvPicPr>
        <p:blipFill>
          <a:blip r:embed="rId4"/>
          <a:stretch>
            <a:fillRect/>
          </a:stretch>
        </p:blipFill>
        <p:spPr>
          <a:xfrm>
            <a:off x="966554" y="3612077"/>
            <a:ext cx="3389902" cy="1905000"/>
          </a:xfrm>
          <a:prstGeom prst="rect">
            <a:avLst/>
          </a:prstGeom>
        </p:spPr>
      </p:pic>
      <p:sp>
        <p:nvSpPr>
          <p:cNvPr id="14" name="TextBox 13">
            <a:extLst>
              <a:ext uri="{FF2B5EF4-FFF2-40B4-BE49-F238E27FC236}">
                <a16:creationId xmlns:a16="http://schemas.microsoft.com/office/drawing/2014/main" id="{DDFEF9BA-9992-504E-A346-70D9B212E21D}"/>
              </a:ext>
            </a:extLst>
          </p:cNvPr>
          <p:cNvSpPr txBox="1"/>
          <p:nvPr/>
        </p:nvSpPr>
        <p:spPr>
          <a:xfrm>
            <a:off x="1615055" y="5517077"/>
            <a:ext cx="7613814" cy="369332"/>
          </a:xfrm>
          <a:prstGeom prst="rect">
            <a:avLst/>
          </a:prstGeom>
          <a:noFill/>
        </p:spPr>
        <p:txBody>
          <a:bodyPr wrap="square">
            <a:spAutoFit/>
          </a:bodyPr>
          <a:lstStyle/>
          <a:p>
            <a:r>
              <a:rPr lang="en-GB" b="1" i="0">
                <a:solidFill>
                  <a:srgbClr val="000000"/>
                </a:solidFill>
                <a:effectLst/>
                <a:latin typeface="Helvetica"/>
              </a:rPr>
              <a:t>Pustular psoriasis</a:t>
            </a:r>
            <a:endParaRPr lang="en-US"/>
          </a:p>
        </p:txBody>
      </p:sp>
      <p:sp>
        <p:nvSpPr>
          <p:cNvPr id="16" name="TextBox 15">
            <a:extLst>
              <a:ext uri="{FF2B5EF4-FFF2-40B4-BE49-F238E27FC236}">
                <a16:creationId xmlns:a16="http://schemas.microsoft.com/office/drawing/2014/main" id="{12F20D31-86A8-3F49-99EB-EA609AD41E5A}"/>
              </a:ext>
            </a:extLst>
          </p:cNvPr>
          <p:cNvSpPr txBox="1"/>
          <p:nvPr/>
        </p:nvSpPr>
        <p:spPr>
          <a:xfrm>
            <a:off x="1714499" y="1279769"/>
            <a:ext cx="7613814" cy="369332"/>
          </a:xfrm>
          <a:prstGeom prst="rect">
            <a:avLst/>
          </a:prstGeom>
          <a:noFill/>
        </p:spPr>
        <p:txBody>
          <a:bodyPr wrap="square">
            <a:spAutoFit/>
          </a:bodyPr>
          <a:lstStyle/>
          <a:p>
            <a:r>
              <a:rPr lang="en-GB" b="1" i="0">
                <a:solidFill>
                  <a:srgbClr val="000000"/>
                </a:solidFill>
                <a:effectLst/>
                <a:latin typeface="Helvetica"/>
              </a:rPr>
              <a:t>Guttate psoriasis</a:t>
            </a:r>
            <a:endParaRPr lang="en-US"/>
          </a:p>
        </p:txBody>
      </p:sp>
    </p:spTree>
    <p:extLst>
      <p:ext uri="{BB962C8B-B14F-4D97-AF65-F5344CB8AC3E}">
        <p14:creationId xmlns:p14="http://schemas.microsoft.com/office/powerpoint/2010/main" val="1838382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AF817F-ED3A-C041-A311-0B4BBF51CD30}"/>
              </a:ext>
            </a:extLst>
          </p:cNvPr>
          <p:cNvSpPr>
            <a:spLocks noGrp="1"/>
          </p:cNvSpPr>
          <p:nvPr>
            <p:ph idx="1"/>
          </p:nvPr>
        </p:nvSpPr>
        <p:spPr>
          <a:xfrm>
            <a:off x="597621" y="1403762"/>
            <a:ext cx="8135691" cy="5263738"/>
          </a:xfrm>
        </p:spPr>
        <p:txBody>
          <a:bodyPr/>
          <a:lstStyle/>
          <a:p>
            <a:r>
              <a:rPr lang="en-GB" b="1" i="0">
                <a:solidFill>
                  <a:srgbClr val="111111"/>
                </a:solidFill>
                <a:effectLst/>
                <a:latin typeface="Helvetica"/>
              </a:rPr>
              <a:t>Erythrodermic psoriasis.</a:t>
            </a:r>
            <a:r>
              <a:rPr lang="en-GB" b="0" i="0">
                <a:solidFill>
                  <a:srgbClr val="111111"/>
                </a:solidFill>
                <a:effectLst/>
                <a:latin typeface="Helvetica"/>
              </a:rPr>
              <a:t> The least common type of psoriasis, erythrodermic psoriasis can cover your entire body with a red, peeling rash that can itch or burn intensely.</a:t>
            </a:r>
            <a:endParaRPr lang="en-US" b="0" i="0">
              <a:solidFill>
                <a:srgbClr val="111111"/>
              </a:solidFill>
              <a:effectLst/>
              <a:latin typeface="Helvetica"/>
            </a:endParaRPr>
          </a:p>
          <a:p>
            <a:endParaRPr lang="en-US">
              <a:solidFill>
                <a:srgbClr val="111111"/>
              </a:solidFill>
              <a:latin typeface="Helvetica"/>
            </a:endParaRPr>
          </a:p>
          <a:p>
            <a:endParaRPr lang="en-GB" b="0" i="0">
              <a:solidFill>
                <a:srgbClr val="111111"/>
              </a:solidFill>
              <a:effectLst/>
              <a:latin typeface="Helvetica"/>
            </a:endParaRPr>
          </a:p>
          <a:p>
            <a:r>
              <a:rPr lang="en-GB" b="1" i="0">
                <a:solidFill>
                  <a:srgbClr val="111111"/>
                </a:solidFill>
                <a:effectLst/>
                <a:latin typeface="Helvetica"/>
              </a:rPr>
              <a:t>Psoriatic arthritis.</a:t>
            </a:r>
            <a:r>
              <a:rPr lang="en-GB" b="0" i="0">
                <a:solidFill>
                  <a:srgbClr val="111111"/>
                </a:solidFill>
                <a:effectLst/>
                <a:latin typeface="Helvetica"/>
              </a:rPr>
              <a:t> Psoriatic arthritis causes swollen, painful joints that are typical of arthritis. Sometimes the joint symptoms are the first or only symptom or sign of psoriasis. And at times only nail changes are seen. Symptoms range from mild to severe, and psoriatic arthritis can affect any joint. It can cause stiffness and progressive joint damage that in the most serious cases may lead to permanent joint damage.</a:t>
            </a:r>
          </a:p>
          <a:p>
            <a:endParaRPr lang="en-US"/>
          </a:p>
        </p:txBody>
      </p:sp>
      <p:pic>
        <p:nvPicPr>
          <p:cNvPr id="4" name="Picture 4">
            <a:extLst>
              <a:ext uri="{FF2B5EF4-FFF2-40B4-BE49-F238E27FC236}">
                <a16:creationId xmlns:a16="http://schemas.microsoft.com/office/drawing/2014/main" id="{4D12842F-CFF9-5744-AE30-845F614DC9C8}"/>
              </a:ext>
            </a:extLst>
          </p:cNvPr>
          <p:cNvPicPr>
            <a:picLocks noChangeAspect="1"/>
          </p:cNvPicPr>
          <p:nvPr/>
        </p:nvPicPr>
        <p:blipFill>
          <a:blip r:embed="rId2"/>
          <a:stretch>
            <a:fillRect/>
          </a:stretch>
        </p:blipFill>
        <p:spPr>
          <a:xfrm>
            <a:off x="8733312" y="825149"/>
            <a:ext cx="3329276" cy="1834428"/>
          </a:xfrm>
          <a:prstGeom prst="rect">
            <a:avLst/>
          </a:prstGeom>
        </p:spPr>
      </p:pic>
      <p:sp>
        <p:nvSpPr>
          <p:cNvPr id="6" name="TextBox 5">
            <a:extLst>
              <a:ext uri="{FF2B5EF4-FFF2-40B4-BE49-F238E27FC236}">
                <a16:creationId xmlns:a16="http://schemas.microsoft.com/office/drawing/2014/main" id="{BB5F37EA-3DB2-7946-814C-218B9A99A162}"/>
              </a:ext>
            </a:extLst>
          </p:cNvPr>
          <p:cNvSpPr txBox="1"/>
          <p:nvPr/>
        </p:nvSpPr>
        <p:spPr>
          <a:xfrm>
            <a:off x="8733312" y="2659577"/>
            <a:ext cx="6098474" cy="369332"/>
          </a:xfrm>
          <a:prstGeom prst="rect">
            <a:avLst/>
          </a:prstGeom>
          <a:noFill/>
        </p:spPr>
        <p:txBody>
          <a:bodyPr wrap="square">
            <a:spAutoFit/>
          </a:bodyPr>
          <a:lstStyle/>
          <a:p>
            <a:r>
              <a:rPr lang="en-GB" b="1" i="0">
                <a:solidFill>
                  <a:srgbClr val="000000"/>
                </a:solidFill>
                <a:effectLst/>
                <a:latin typeface="Helvetica"/>
              </a:rPr>
              <a:t>Erythrodermic psoriasis</a:t>
            </a:r>
            <a:endParaRPr lang="en-US"/>
          </a:p>
        </p:txBody>
      </p:sp>
    </p:spTree>
    <p:extLst>
      <p:ext uri="{BB962C8B-B14F-4D97-AF65-F5344CB8AC3E}">
        <p14:creationId xmlns:p14="http://schemas.microsoft.com/office/powerpoint/2010/main" val="1890499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0E45A6-F9C4-2F46-AA0E-23DBD474EF3A}"/>
              </a:ext>
            </a:extLst>
          </p:cNvPr>
          <p:cNvSpPr>
            <a:spLocks noGrp="1"/>
          </p:cNvSpPr>
          <p:nvPr>
            <p:ph idx="1"/>
          </p:nvPr>
        </p:nvSpPr>
        <p:spPr>
          <a:xfrm>
            <a:off x="993465" y="1311234"/>
            <a:ext cx="10708677" cy="4774869"/>
          </a:xfrm>
        </p:spPr>
        <p:txBody>
          <a:bodyPr>
            <a:normAutofit fontScale="40000" lnSpcReduction="20000"/>
          </a:bodyPr>
          <a:lstStyle/>
          <a:p>
            <a:pPr marL="0" indent="0">
              <a:buNone/>
            </a:pPr>
            <a:r>
              <a:rPr lang="en-US" sz="4400" b="1" i="0">
                <a:solidFill>
                  <a:srgbClr val="111111"/>
                </a:solidFill>
                <a:effectLst/>
                <a:latin typeface="Algerian" pitchFamily="82" charset="0"/>
              </a:rPr>
              <a:t>● </a:t>
            </a:r>
            <a:r>
              <a:rPr lang="en-GB" sz="4400" b="1" i="0">
                <a:solidFill>
                  <a:srgbClr val="111111"/>
                </a:solidFill>
                <a:effectLst/>
                <a:latin typeface="Algerian" pitchFamily="82" charset="0"/>
              </a:rPr>
              <a:t>Causes</a:t>
            </a:r>
          </a:p>
          <a:p>
            <a:r>
              <a:rPr lang="en-GB" sz="2900" b="0" i="0">
                <a:solidFill>
                  <a:srgbClr val="111111"/>
                </a:solidFill>
                <a:effectLst/>
                <a:latin typeface="Helvetica"/>
              </a:rPr>
              <a:t>Psoriasis is thought to be an immune system problem that causes the skin to regenerate at faster than normal rates. In the most common type of psoriasis, known as plaque psoriasis, this rapid turnover of cells results in scales and red patches.</a:t>
            </a:r>
          </a:p>
          <a:p>
            <a:r>
              <a:rPr lang="en-GB" sz="2900" b="0" i="0">
                <a:solidFill>
                  <a:srgbClr val="111111"/>
                </a:solidFill>
                <a:effectLst/>
                <a:latin typeface="Helvetica"/>
              </a:rPr>
              <a:t>Just what causes the immune system to malfunction isn't entirely clear. Researchers believe both genetics and environmental factors play a role. The condition is not contagious.</a:t>
            </a:r>
            <a:endParaRPr lang="en-US" sz="2900" b="0" i="0">
              <a:solidFill>
                <a:srgbClr val="111111"/>
              </a:solidFill>
              <a:effectLst/>
              <a:latin typeface="Helvetica"/>
            </a:endParaRPr>
          </a:p>
          <a:p>
            <a:endParaRPr lang="en-GB" sz="2900" b="0" i="0">
              <a:solidFill>
                <a:srgbClr val="111111"/>
              </a:solidFill>
              <a:effectLst/>
              <a:latin typeface="Helvetica"/>
            </a:endParaRPr>
          </a:p>
          <a:p>
            <a:pPr marL="0" indent="0">
              <a:buNone/>
            </a:pPr>
            <a:r>
              <a:rPr lang="en-US" sz="4400" b="1" i="0">
                <a:solidFill>
                  <a:srgbClr val="111111"/>
                </a:solidFill>
                <a:effectLst/>
                <a:latin typeface="Algerian" pitchFamily="82" charset="0"/>
              </a:rPr>
              <a:t>● </a:t>
            </a:r>
            <a:r>
              <a:rPr lang="en-GB" sz="4400" b="1" i="0">
                <a:solidFill>
                  <a:srgbClr val="111111"/>
                </a:solidFill>
                <a:effectLst/>
                <a:latin typeface="Algerian" pitchFamily="82" charset="0"/>
              </a:rPr>
              <a:t>Psoriasis triggers</a:t>
            </a:r>
          </a:p>
          <a:p>
            <a:r>
              <a:rPr lang="en-GB" sz="2900" b="0" i="0">
                <a:solidFill>
                  <a:srgbClr val="111111"/>
                </a:solidFill>
                <a:effectLst/>
                <a:latin typeface="Helvetica"/>
              </a:rPr>
              <a:t>Many people who are predisposed to psoriasis may be free of symptoms for years until the disease is triggered by some environmental factor. Common psoriasis triggers include:</a:t>
            </a:r>
          </a:p>
          <a:p>
            <a:r>
              <a:rPr lang="en-GB" sz="2900" b="0" i="0">
                <a:solidFill>
                  <a:srgbClr val="111111"/>
                </a:solidFill>
                <a:effectLst/>
                <a:latin typeface="Helvetica"/>
              </a:rPr>
              <a:t>Infections, such as strep throat or skin infections</a:t>
            </a:r>
          </a:p>
          <a:p>
            <a:r>
              <a:rPr lang="en-GB" sz="2900" b="0" i="0">
                <a:solidFill>
                  <a:srgbClr val="111111"/>
                </a:solidFill>
                <a:effectLst/>
                <a:latin typeface="Helvetica"/>
              </a:rPr>
              <a:t>Weather, especially cold, dry conditions</a:t>
            </a:r>
          </a:p>
          <a:p>
            <a:r>
              <a:rPr lang="en-GB" sz="2900" b="0" i="0">
                <a:solidFill>
                  <a:srgbClr val="111111"/>
                </a:solidFill>
                <a:effectLst/>
                <a:latin typeface="Helvetica"/>
              </a:rPr>
              <a:t>Injury to the skin, such as a cut or scrape, a bug bite, or a severe sunburn</a:t>
            </a:r>
          </a:p>
          <a:p>
            <a:r>
              <a:rPr lang="en-GB" sz="2900" b="0" i="0">
                <a:solidFill>
                  <a:srgbClr val="111111"/>
                </a:solidFill>
                <a:effectLst/>
                <a:latin typeface="Helvetica"/>
              </a:rPr>
              <a:t>Stress</a:t>
            </a:r>
          </a:p>
          <a:p>
            <a:r>
              <a:rPr lang="en-GB" sz="2900" b="0" i="0">
                <a:solidFill>
                  <a:srgbClr val="111111"/>
                </a:solidFill>
                <a:effectLst/>
                <a:latin typeface="Helvetica"/>
              </a:rPr>
              <a:t>Smoking and exposure to secondhand smoke</a:t>
            </a:r>
          </a:p>
          <a:p>
            <a:r>
              <a:rPr lang="en-GB" sz="2900" b="0" i="0">
                <a:solidFill>
                  <a:srgbClr val="111111"/>
                </a:solidFill>
                <a:effectLst/>
                <a:latin typeface="Helvetica"/>
              </a:rPr>
              <a:t>Heavy alcohol consumption</a:t>
            </a:r>
          </a:p>
          <a:p>
            <a:r>
              <a:rPr lang="en-GB" sz="2900" b="0" i="0">
                <a:solidFill>
                  <a:srgbClr val="111111"/>
                </a:solidFill>
                <a:effectLst/>
                <a:latin typeface="Helvetica"/>
              </a:rPr>
              <a:t>Certain medications — including lithium, high blood pressure medications and antimalarial drugs</a:t>
            </a:r>
          </a:p>
          <a:p>
            <a:r>
              <a:rPr lang="en-GB" sz="2900" b="0" i="0">
                <a:solidFill>
                  <a:srgbClr val="111111"/>
                </a:solidFill>
                <a:effectLst/>
                <a:latin typeface="Helvetica"/>
              </a:rPr>
              <a:t>Rapid withdrawal of oral or systemic corticosteroids</a:t>
            </a:r>
          </a:p>
          <a:p>
            <a:endParaRPr lang="en-US"/>
          </a:p>
        </p:txBody>
      </p:sp>
    </p:spTree>
    <p:extLst>
      <p:ext uri="{BB962C8B-B14F-4D97-AF65-F5344CB8AC3E}">
        <p14:creationId xmlns:p14="http://schemas.microsoft.com/office/powerpoint/2010/main" val="622061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2459EE0-E75B-0345-BAD4-BB86BB3BBB28}"/>
              </a:ext>
            </a:extLst>
          </p:cNvPr>
          <p:cNvSpPr>
            <a:spLocks noGrp="1"/>
          </p:cNvSpPr>
          <p:nvPr>
            <p:ph idx="1"/>
          </p:nvPr>
        </p:nvSpPr>
        <p:spPr>
          <a:xfrm>
            <a:off x="1265608" y="1787237"/>
            <a:ext cx="8915400" cy="3791692"/>
          </a:xfrm>
        </p:spPr>
        <p:txBody>
          <a:bodyPr>
            <a:normAutofit fontScale="25000" lnSpcReduction="20000"/>
          </a:bodyPr>
          <a:lstStyle/>
          <a:p>
            <a:pPr marL="0" indent="0">
              <a:buNone/>
            </a:pPr>
            <a:r>
              <a:rPr lang="en-US" sz="7400" b="1">
                <a:solidFill>
                  <a:srgbClr val="111111"/>
                </a:solidFill>
                <a:latin typeface="Algerian" pitchFamily="82" charset="0"/>
              </a:rPr>
              <a:t>● </a:t>
            </a:r>
            <a:r>
              <a:rPr lang="en-GB" sz="7400" b="1" i="0">
                <a:solidFill>
                  <a:srgbClr val="111111"/>
                </a:solidFill>
                <a:effectLst/>
                <a:latin typeface="Algerian" pitchFamily="82" charset="0"/>
              </a:rPr>
              <a:t>Risk factors</a:t>
            </a:r>
            <a:endParaRPr lang="en-US" sz="7400" b="1" i="0">
              <a:solidFill>
                <a:srgbClr val="111111"/>
              </a:solidFill>
              <a:effectLst/>
              <a:latin typeface="Algerian" pitchFamily="82" charset="0"/>
            </a:endParaRPr>
          </a:p>
          <a:p>
            <a:pPr marL="0" indent="0">
              <a:buNone/>
            </a:pPr>
            <a:endParaRPr lang="en-GB" sz="7400" b="1" i="0">
              <a:solidFill>
                <a:srgbClr val="111111"/>
              </a:solidFill>
              <a:effectLst/>
              <a:latin typeface="Algerian" pitchFamily="82" charset="0"/>
            </a:endParaRPr>
          </a:p>
          <a:p>
            <a:r>
              <a:rPr lang="en-GB" sz="6400" b="0" i="0">
                <a:solidFill>
                  <a:srgbClr val="111111"/>
                </a:solidFill>
                <a:effectLst/>
                <a:latin typeface="Helvetica"/>
              </a:rPr>
              <a:t>Anyone can develop psoriasis. About a third of instances begin in the pediatric years. These factors can increase your risk:</a:t>
            </a:r>
            <a:endParaRPr lang="en-US" sz="6400" b="0" i="0">
              <a:solidFill>
                <a:srgbClr val="111111"/>
              </a:solidFill>
              <a:effectLst/>
              <a:latin typeface="Helvetica"/>
            </a:endParaRPr>
          </a:p>
          <a:p>
            <a:endParaRPr lang="en-GB" sz="6400" b="0" i="0">
              <a:solidFill>
                <a:srgbClr val="111111"/>
              </a:solidFill>
              <a:effectLst/>
              <a:latin typeface="Helvetica"/>
            </a:endParaRPr>
          </a:p>
          <a:p>
            <a:r>
              <a:rPr lang="en-GB" sz="6400" b="1" i="0">
                <a:solidFill>
                  <a:srgbClr val="111111"/>
                </a:solidFill>
                <a:effectLst/>
                <a:latin typeface="Helvetica"/>
              </a:rPr>
              <a:t>Family history.</a:t>
            </a:r>
            <a:r>
              <a:rPr lang="en-GB" sz="6400" b="0" i="0">
                <a:solidFill>
                  <a:srgbClr val="111111"/>
                </a:solidFill>
                <a:effectLst/>
                <a:latin typeface="Helvetica"/>
              </a:rPr>
              <a:t> The condition runs in families. Having one parent with psoriasis increases your risk of getting the disease, and having two parents with psoriasis increases your risk even more.</a:t>
            </a:r>
          </a:p>
          <a:p>
            <a:r>
              <a:rPr lang="en-GB" sz="6400" b="1" i="0">
                <a:solidFill>
                  <a:srgbClr val="111111"/>
                </a:solidFill>
                <a:effectLst/>
                <a:latin typeface="Helvetica"/>
              </a:rPr>
              <a:t>Stress.</a:t>
            </a:r>
            <a:r>
              <a:rPr lang="en-GB" sz="6400" b="0" i="0">
                <a:solidFill>
                  <a:srgbClr val="111111"/>
                </a:solidFill>
                <a:effectLst/>
                <a:latin typeface="Helvetica"/>
              </a:rPr>
              <a:t> Because stress can impact your immune system, high stress levels may increase your risk of psoriasis.</a:t>
            </a:r>
          </a:p>
          <a:p>
            <a:r>
              <a:rPr lang="en-GB" sz="6400" b="1" i="0">
                <a:solidFill>
                  <a:srgbClr val="111111"/>
                </a:solidFill>
                <a:effectLst/>
                <a:latin typeface="Helvetica"/>
              </a:rPr>
              <a:t>Smoking.</a:t>
            </a:r>
            <a:r>
              <a:rPr lang="en-GB" sz="6400" b="0" i="0">
                <a:solidFill>
                  <a:srgbClr val="111111"/>
                </a:solidFill>
                <a:effectLst/>
                <a:latin typeface="Helvetica"/>
              </a:rPr>
              <a:t> Smoking tobacco not only increases your risk of psoriasis but also may increase the severity of the disease. Smoking may also play a role in the initial development of the disease.</a:t>
            </a:r>
          </a:p>
          <a:p>
            <a:endParaRPr lang="en-US"/>
          </a:p>
        </p:txBody>
      </p:sp>
    </p:spTree>
    <p:extLst>
      <p:ext uri="{BB962C8B-B14F-4D97-AF65-F5344CB8AC3E}">
        <p14:creationId xmlns:p14="http://schemas.microsoft.com/office/powerpoint/2010/main" val="2320973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03821F8-7B07-3347-BD5A-593D6BC6AC1A}"/>
              </a:ext>
            </a:extLst>
          </p:cNvPr>
          <p:cNvSpPr txBox="1"/>
          <p:nvPr/>
        </p:nvSpPr>
        <p:spPr>
          <a:xfrm>
            <a:off x="1923554" y="1166842"/>
            <a:ext cx="8182841" cy="4431983"/>
          </a:xfrm>
          <a:prstGeom prst="rect">
            <a:avLst/>
          </a:prstGeom>
          <a:noFill/>
        </p:spPr>
        <p:txBody>
          <a:bodyPr wrap="square">
            <a:spAutoFit/>
          </a:bodyPr>
          <a:lstStyle/>
          <a:p>
            <a:pPr algn="l"/>
            <a:r>
              <a:rPr lang="en-US" sz="2400" b="1" i="0">
                <a:solidFill>
                  <a:srgbClr val="111111"/>
                </a:solidFill>
                <a:effectLst/>
                <a:latin typeface="Algerian" pitchFamily="82" charset="0"/>
                <a:cs typeface="Aharoni" panose="02010803020104030203" pitchFamily="2" charset="-79"/>
              </a:rPr>
              <a:t>● </a:t>
            </a:r>
            <a:r>
              <a:rPr lang="en-GB" sz="2400" b="1" i="0">
                <a:solidFill>
                  <a:srgbClr val="111111"/>
                </a:solidFill>
                <a:effectLst/>
                <a:latin typeface="Algerian" pitchFamily="82" charset="0"/>
                <a:cs typeface="Aharoni" panose="02010803020104030203" pitchFamily="2" charset="-79"/>
              </a:rPr>
              <a:t>other pathogenesis</a:t>
            </a:r>
            <a:r>
              <a:rPr lang="en-US" sz="2400" b="1" i="0">
                <a:solidFill>
                  <a:srgbClr val="111111"/>
                </a:solidFill>
                <a:effectLst/>
                <a:latin typeface="Algerian" pitchFamily="82" charset="0"/>
                <a:cs typeface="Aharoni" panose="02010803020104030203" pitchFamily="2" charset="-79"/>
              </a:rPr>
              <a:t> associated </a:t>
            </a:r>
            <a:r>
              <a:rPr lang="en-GB" sz="2400" b="1" i="0">
                <a:solidFill>
                  <a:srgbClr val="111111"/>
                </a:solidFill>
                <a:effectLst/>
                <a:latin typeface="Algerian" pitchFamily="82" charset="0"/>
                <a:cs typeface="Aharoni" panose="02010803020104030203" pitchFamily="2" charset="-79"/>
              </a:rPr>
              <a:t>to psoriasis which includes</a:t>
            </a:r>
            <a:r>
              <a:rPr lang="en-US" sz="2400" b="1" i="0">
                <a:solidFill>
                  <a:srgbClr val="111111"/>
                </a:solidFill>
                <a:effectLst/>
                <a:latin typeface="Algerian" pitchFamily="82" charset="0"/>
                <a:cs typeface="Aharoni" panose="02010803020104030203" pitchFamily="2" charset="-79"/>
              </a:rPr>
              <a:t>….</a:t>
            </a:r>
          </a:p>
          <a:p>
            <a:pPr algn="l"/>
            <a:r>
              <a:rPr lang="en-GB" b="0" i="0">
                <a:solidFill>
                  <a:srgbClr val="111111"/>
                </a:solidFill>
                <a:effectLst/>
                <a:latin typeface="Helvetica"/>
              </a:rPr>
              <a:t>If you have psoriasis, you're at greater risk of developing other conditions, including:</a:t>
            </a:r>
            <a:endParaRPr lang="en-US" b="0" i="0">
              <a:solidFill>
                <a:srgbClr val="111111"/>
              </a:solidFill>
              <a:effectLst/>
              <a:latin typeface="Helvetica"/>
            </a:endParaRPr>
          </a:p>
          <a:p>
            <a:pPr marL="285750" indent="-285750" algn="l">
              <a:buFont typeface="Arial" panose="020B0604020202020204" pitchFamily="34" charset="0"/>
              <a:buChar char="•"/>
            </a:pPr>
            <a:endParaRPr lang="en-GB" b="0" i="0">
              <a:solidFill>
                <a:srgbClr val="111111"/>
              </a:solidFill>
              <a:effectLst/>
              <a:latin typeface="Helvetica"/>
            </a:endParaRPr>
          </a:p>
          <a:p>
            <a:pPr marL="285750" indent="-285750" algn="l">
              <a:buFont typeface="Arial" panose="020B0604020202020204" pitchFamily="34" charset="0"/>
              <a:buChar char="•"/>
            </a:pPr>
            <a:r>
              <a:rPr lang="en-GB" b="0" i="0">
                <a:solidFill>
                  <a:srgbClr val="111111"/>
                </a:solidFill>
                <a:effectLst/>
                <a:latin typeface="Helvetica"/>
              </a:rPr>
              <a:t>Psoriatic arthritis, which causes pain, stiffness and swelling in and around the joints</a:t>
            </a:r>
          </a:p>
          <a:p>
            <a:pPr marL="285750" indent="-285750" algn="l">
              <a:buFont typeface="Arial" panose="020B0604020202020204" pitchFamily="34" charset="0"/>
              <a:buChar char="•"/>
            </a:pPr>
            <a:r>
              <a:rPr lang="en-GB" b="0" i="0">
                <a:solidFill>
                  <a:srgbClr val="111111"/>
                </a:solidFill>
                <a:effectLst/>
                <a:latin typeface="Helvetica"/>
              </a:rPr>
              <a:t>Eye conditions, such as conjunctivitis, blepharitis and uveitis</a:t>
            </a:r>
          </a:p>
          <a:p>
            <a:pPr marL="285750" indent="-285750" algn="l">
              <a:buFont typeface="Arial" panose="020B0604020202020204" pitchFamily="34" charset="0"/>
              <a:buChar char="•"/>
            </a:pPr>
            <a:r>
              <a:rPr lang="en-GB" b="0" i="0">
                <a:solidFill>
                  <a:srgbClr val="111111"/>
                </a:solidFill>
                <a:effectLst/>
                <a:latin typeface="Helvetica"/>
              </a:rPr>
              <a:t>Obesity</a:t>
            </a:r>
          </a:p>
          <a:p>
            <a:pPr marL="285750" indent="-285750" algn="l">
              <a:buFont typeface="Arial" panose="020B0604020202020204" pitchFamily="34" charset="0"/>
              <a:buChar char="•"/>
            </a:pPr>
            <a:r>
              <a:rPr lang="en-GB" b="0" i="0">
                <a:solidFill>
                  <a:srgbClr val="111111"/>
                </a:solidFill>
                <a:effectLst/>
                <a:latin typeface="Helvetica"/>
              </a:rPr>
              <a:t>Type 2 diabetes</a:t>
            </a:r>
          </a:p>
          <a:p>
            <a:pPr marL="285750" indent="-285750" algn="l">
              <a:buFont typeface="Arial" panose="020B0604020202020204" pitchFamily="34" charset="0"/>
              <a:buChar char="•"/>
            </a:pPr>
            <a:r>
              <a:rPr lang="en-GB" b="0" i="0">
                <a:solidFill>
                  <a:srgbClr val="111111"/>
                </a:solidFill>
                <a:effectLst/>
                <a:latin typeface="Helvetica"/>
              </a:rPr>
              <a:t>High blood pressure</a:t>
            </a:r>
          </a:p>
          <a:p>
            <a:pPr marL="285750" indent="-285750" algn="l">
              <a:buFont typeface="Arial" panose="020B0604020202020204" pitchFamily="34" charset="0"/>
              <a:buChar char="•"/>
            </a:pPr>
            <a:r>
              <a:rPr lang="en-GB" b="0" i="0">
                <a:solidFill>
                  <a:srgbClr val="111111"/>
                </a:solidFill>
                <a:effectLst/>
                <a:latin typeface="Helvetica"/>
              </a:rPr>
              <a:t>Cardiovascular disease</a:t>
            </a:r>
          </a:p>
          <a:p>
            <a:pPr marL="285750" indent="-285750" algn="l">
              <a:buFont typeface="Arial" panose="020B0604020202020204" pitchFamily="34" charset="0"/>
              <a:buChar char="•"/>
            </a:pPr>
            <a:r>
              <a:rPr lang="en-GB" b="0" i="0">
                <a:solidFill>
                  <a:srgbClr val="111111"/>
                </a:solidFill>
                <a:effectLst/>
                <a:latin typeface="Helvetica"/>
              </a:rPr>
              <a:t>Other autoimmune diseases, such as celiac disease, sclerosis and the inflammatory bowel disease called Crohn's disease</a:t>
            </a:r>
          </a:p>
          <a:p>
            <a:pPr marL="285750" indent="-285750" algn="l">
              <a:buFont typeface="Arial" panose="020B0604020202020204" pitchFamily="34" charset="0"/>
              <a:buChar char="•"/>
            </a:pPr>
            <a:r>
              <a:rPr lang="en-GB" b="0" i="0">
                <a:solidFill>
                  <a:srgbClr val="111111"/>
                </a:solidFill>
                <a:effectLst/>
                <a:latin typeface="Helvetica"/>
              </a:rPr>
              <a:t>Mental health conditions, such as low self-esteem and depression</a:t>
            </a:r>
          </a:p>
        </p:txBody>
      </p:sp>
    </p:spTree>
    <p:extLst>
      <p:ext uri="{BB962C8B-B14F-4D97-AF65-F5344CB8AC3E}">
        <p14:creationId xmlns:p14="http://schemas.microsoft.com/office/powerpoint/2010/main" val="407394559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Homeopathic therapeutics </vt:lpstr>
      <vt:lpstr>PowerPoint Presentation</vt:lpstr>
      <vt:lpstr>PowerPoint Presentation</vt:lpstr>
      <vt:lpstr>PowerPoint Presentation</vt:lpstr>
      <vt:lpstr>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Unknown User</dc:creator>
  <cp:lastModifiedBy>Unknown User</cp:lastModifiedBy>
  <cp:revision>6</cp:revision>
  <dcterms:created xsi:type="dcterms:W3CDTF">2020-08-20T16:00:10Z</dcterms:created>
  <dcterms:modified xsi:type="dcterms:W3CDTF">2020-08-24T16:45:38Z</dcterms:modified>
</cp:coreProperties>
</file>