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82" r:id="rId10"/>
    <p:sldId id="263" r:id="rId11"/>
    <p:sldId id="264" r:id="rId12"/>
    <p:sldId id="265" r:id="rId13"/>
    <p:sldId id="266" r:id="rId14"/>
    <p:sldId id="267" r:id="rId15"/>
    <p:sldId id="269" r:id="rId16"/>
    <p:sldId id="271" r:id="rId17"/>
    <p:sldId id="272" r:id="rId18"/>
    <p:sldId id="279" r:id="rId19"/>
    <p:sldId id="273" r:id="rId20"/>
    <p:sldId id="278" r:id="rId21"/>
    <p:sldId id="274" r:id="rId22"/>
    <p:sldId id="275" r:id="rId23"/>
    <p:sldId id="276" r:id="rId24"/>
    <p:sldId id="277" r:id="rId25"/>
    <p:sldId id="283" r:id="rId26"/>
    <p:sldId id="284" r:id="rId27"/>
    <p:sldId id="286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8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presProps" Target="presProps.xml" /><Relationship Id="rId40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3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7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1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2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4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8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7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4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2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36">
          <p15:clr>
            <a:srgbClr val="F26B43"/>
          </p15:clr>
        </p15:guide>
        <p15:guide id="4" orient="horz" pos="3984">
          <p15:clr>
            <a:srgbClr val="F26B43"/>
          </p15:clr>
        </p15:guide>
        <p15:guide id="5" pos="336">
          <p15:clr>
            <a:srgbClr val="F26B43"/>
          </p15:clr>
        </p15:guide>
        <p15:guide id="6" pos="7344">
          <p15:clr>
            <a:srgbClr val="F26B43"/>
          </p15:clr>
        </p15:guide>
        <p15:guide id="7" pos="720">
          <p15:clr>
            <a:srgbClr val="F26B43"/>
          </p15:clr>
        </p15:guide>
        <p15:guide id="8" pos="6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46512D5E-B375-E345-8E6D-139ADCD6D3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5"/>
          <a:stretch/>
        </p:blipFill>
        <p:spPr>
          <a:xfrm>
            <a:off x="0" y="0"/>
            <a:ext cx="9751219" cy="6858000"/>
          </a:xfrm>
          <a:prstGeom prst="rect">
            <a:avLst/>
          </a:prstGeom>
        </p:spPr>
      </p:pic>
      <p:sp>
        <p:nvSpPr>
          <p:cNvPr id="12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408102" y="2863853"/>
            <a:ext cx="6482473" cy="954107"/>
          </a:xfrm>
        </p:spPr>
        <p:txBody>
          <a:bodyPr>
            <a:noAutofit/>
          </a:bodyPr>
          <a:lstStyle/>
          <a:p>
            <a:r>
              <a:rPr lang="en-IN" sz="4800" b="1" i="0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PYELONEPHRITIS</a:t>
            </a:r>
            <a:endParaRPr sz="4800" b="1" i="0">
              <a:solidFill>
                <a:srgbClr val="00B0F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7185DDD-A145-F940-8EEB-5B27F9EA8963}"/>
              </a:ext>
            </a:extLst>
          </p:cNvPr>
          <p:cNvSpPr txBox="1"/>
          <p:nvPr/>
        </p:nvSpPr>
        <p:spPr>
          <a:xfrm>
            <a:off x="1621826" y="300868"/>
            <a:ext cx="6507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PARUL UNIVERSITY </a:t>
            </a:r>
            <a:endParaRPr lang="en-US" sz="3200" b="1">
              <a:solidFill>
                <a:srgbClr val="FF000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1CB721-B52C-1D4A-B0FD-61EADC01DC4F}"/>
              </a:ext>
            </a:extLst>
          </p:cNvPr>
          <p:cNvSpPr txBox="1"/>
          <p:nvPr/>
        </p:nvSpPr>
        <p:spPr>
          <a:xfrm>
            <a:off x="241763" y="935171"/>
            <a:ext cx="703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>
                <a:solidFill>
                  <a:srgbClr val="00206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RAJKOT HOMOEOPATHIC MEDICAL COLLEGE </a:t>
            </a:r>
            <a:endParaRPr lang="en-US" sz="2400" b="1">
              <a:solidFill>
                <a:srgbClr val="00206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1EA651-BD6D-F341-8F8D-C21EB3BEF36A}"/>
              </a:ext>
            </a:extLst>
          </p:cNvPr>
          <p:cNvSpPr txBox="1"/>
          <p:nvPr/>
        </p:nvSpPr>
        <p:spPr>
          <a:xfrm>
            <a:off x="8148666" y="5370383"/>
            <a:ext cx="3930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Author :- Vaghela Sandip </a:t>
            </a:r>
          </a:p>
          <a:p>
            <a:pPr algn="l"/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                 3</a:t>
            </a:r>
            <a:r>
              <a:rPr lang="en-GB" sz="2000" b="1" baseline="3000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 YEAR B.H.M.S. 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036C120E-AD64-5F44-9195-9189F811C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622" y="1554086"/>
            <a:ext cx="2857500" cy="33442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08162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CB6E-57E2-6D49-A3C5-355E82D11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46484"/>
            <a:ext cx="9906000" cy="1035844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Special Investigations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E331A-FAE8-7C42-AAF9-50527D9F3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2328"/>
            <a:ext cx="9906000" cy="4551650"/>
          </a:xfrm>
        </p:spPr>
        <p:txBody>
          <a:bodyPr>
            <a:normAutofit/>
          </a:bodyPr>
          <a:lstStyle/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BLOOD EXAMINATION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reveals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 neutrophil count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E.S.R is increased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usually scanty and highly concentrated. It is usually cloudy.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content becomes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contains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large amounts of pus and bacteria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 few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 cells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be noted in the urine. 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Bacteriological examination of the urine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Culture of the specimen and sensitivity of the organism to antibiotics are highly important to find out proper chemotherapeutic agent.</a:t>
            </a:r>
            <a:endParaRPr lang="en-GB" b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X-RAY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Radionuclide imaging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13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2A2C-1926-9A47-B716-DDB3B174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Complications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13D9-B4A4-2C4A-8953-AE48C6D1A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3"/>
            <a:ext cx="9906000" cy="4315045"/>
          </a:xfrm>
        </p:spPr>
        <p:txBody>
          <a:bodyPr>
            <a:noAutofit/>
          </a:bodyPr>
          <a:lstStyle/>
          <a:p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If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diagnosis is delayed and treatment is inadequate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the condition may turn to be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Such chronic form may gradually lead to (i) renal insufficiency, (ii) renal ischaemia and hypertension.</a:t>
            </a:r>
            <a:endParaRPr lang="en-GB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In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fulminating pyelonephritis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bacteraemia or septicaemia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be present.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Metastatic abscesses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develop in other organs.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Bacteraemic shock 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 be seen particularly when gram negative rods are the infecting organisms.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6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13678-C11C-9E4B-AC00-04235F42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Differential Diagnosis.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35740-CC4C-3346-9FDA-A22B85E1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Acute appendicitis.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Acute cholecystitis.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Acute diverticulitis 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Pancreatitis.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Basal pneumonia.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Herpes Zoster 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0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C824-DA18-4545-BA7B-F3E04517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FD655-532F-E145-8514-F4BD11CB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GENERAL MEASURES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Pain should be relieved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with antispasmodics such as belladonna or phenobarbital. Morphine or pethidine may be prescribed in intractable cases.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Bed rest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highly important as it is required in all cases of infection. Patient shoud be instructed to drink large quantities of bland fluid, at least 3 litres a day.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. If the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is acid, 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is common in coliform infections, alkalisation of the urine is beneficial to relieve symptoms. 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Potassium citrate with hyoscyamus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the form of mixture given 4 times a day is very useful treatment in this regard.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67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E6ED2-5ACD-F445-BE5E-40E9BB2B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14375"/>
            <a:ext cx="9906000" cy="6000750"/>
          </a:xfrm>
        </p:spPr>
        <p:txBody>
          <a:bodyPr>
            <a:noAutofit/>
          </a:bodyPr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B. SPECIFIC TREATMENT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Preferably the antibiotic chosen should reach a high concentration in urine and renal tissue. Such antibiotics are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tetracycline, ampicillin, cotrimoxazole, polymyxin B, gentamicin. 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kanamycin and amoxycillin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few recently available antibiotics are quite effective and these are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carbenicillin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cephalosporins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(1st generation — cephalexin. 2nd generation — cefoxitin and 3rd generation — cefotaxine (claforan) ), ciprofloxacin (cifran), norfloxacin (norbactin) and pefloxacin.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 FAILURE OF RESPONSE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If no clinical improvement occurs in 2 to 3 days after offering above treatment,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excretory urograms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be advised to detect any obstruction or vesicoureteral reflux.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Obstruction may necessitate surgical treatment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e.g. removal of a ureteral stone.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42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DEAD6-45D6-6343-BEED-F5108DDD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CCAFE10-5F1D-364B-9529-0087570CD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828698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8CDDE-5C54-EB49-B2FC-5FE106FF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5E4F349-CB02-004A-BC46-93BA1A709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298057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9E55B-5A85-BE47-92C3-EDE6B537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97" y="377538"/>
            <a:ext cx="9906000" cy="678656"/>
          </a:xfrm>
        </p:spPr>
        <p:txBody>
          <a:bodyPr>
            <a:normAutofit fontScale="90000"/>
          </a:bodyPr>
          <a:lstStyle/>
          <a:p>
            <a:r>
              <a:rPr lang="en-IN" b="1">
                <a:effectLst/>
                <a:latin typeface="Arial" panose="020B0604020202020204" pitchFamily="34" charset="0"/>
                <a:ea typeface="Abadi" panose="02000000000000000000" pitchFamily="2" charset="0"/>
                <a:cs typeface="Arial" panose="020B0604020202020204" pitchFamily="34" charset="0"/>
              </a:rPr>
              <a:t>CHRONIC PYELONEPHRITIS</a:t>
            </a:r>
            <a:endParaRPr lang="en-US" b="1">
              <a:latin typeface="Arial" panose="020B0604020202020204" pitchFamily="34" charset="0"/>
              <a:ea typeface="Abadi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31259-19D6-314F-B725-4111D6C20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97" y="1328406"/>
            <a:ext cx="10287000" cy="5152056"/>
          </a:xfrm>
        </p:spPr>
        <p:txBody>
          <a:bodyPr>
            <a:noAutofit/>
          </a:bodyPr>
          <a:lstStyle/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term chronic pyelonephritis’ means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persistent presence of bacteria in the kidney.</a:t>
            </a:r>
            <a:endParaRPr lang="en-GB" b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Pathogenesis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I. Ascending infection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In majority of these cases the source of bacteria comes from the bladder by ascending infection. In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case of females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it often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comes from the urethra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If ureterovesical junction is grossly abnormal bacteria in the bladder reach the kidney and true chronic pyelonephritis continues.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II. Haematogenous infection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When there is no ureterovesical reflux,</a:t>
            </a:r>
            <a:r>
              <a:rPr lang="en-GB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haematogenous infection causing chronic pyelonephritis is possible. But this usually occurs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secondary to some ureteral obstruction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e.g. ureteral stone.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20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BD74-C55A-8B4B-9427-0E1CFF41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BDDFD17-FCAA-9649-BD01-81A1A9DD4C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591398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D86E-17D7-9345-BFFA-8BBB988B7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132944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ABAC4-4123-1144-9CB5-E0300F77E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515100"/>
            <a:ext cx="10697765" cy="4518878"/>
          </a:xfrm>
        </p:spPr>
        <p:txBody>
          <a:bodyPr>
            <a:noAutofit/>
          </a:bodyPr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MACROSCOPICALLY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the kidney is of normal size or smaller depending on duration of the disease. The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capsule becomes pale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yet it cannot be stripped easily. Some areas of the surface of the kidney are pitted and depressed due to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scarring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cut surface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shows fair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demarcation between the cortex and the medulla,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but the kidney tissue is pale and fibrotic. The pelvic mucosa is also pale and fibrotic.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MICROSCOPICALLY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the kidney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parenchyma is diffusely infiltrated with plasma cells and lymphocytes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renal tubules are mostly affected and these are atrophic, dilated and cystic.  Considerable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thickening of the arteries and arterioles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evident and this is the cause of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renal hypertension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which is seen in half the cases.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2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AE696-95AE-C64B-8A50-7655B274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166" y="132944"/>
            <a:ext cx="9906000" cy="1382156"/>
          </a:xfrm>
        </p:spPr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ACUTE PYELONEPHRITIS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E27C-5C73-F040-AD86-B358F271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3946922" cy="4024424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term ‘</a:t>
            </a:r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pyelonephritis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means </a:t>
            </a:r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inflammation of the kidney and renal pelvis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term ‘pyelitis’ means inflammation of the renal pelvis only, but it is doubtful whether such condition can exist alone or not.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84D28D3-3122-AB4B-BF2D-4D027E27E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166" y="1178720"/>
            <a:ext cx="6675834" cy="567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30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29A4-E626-334F-93BE-2AB9C0004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7323A54-F3FD-3D4C-88BB-B5A00D3FE3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86630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773E-BE5A-DB4A-B8D3-B0BE5AF72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77" y="-107156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 features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EF32B-86A7-1E49-B520-7090A5F28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077" y="1000125"/>
            <a:ext cx="11233547" cy="5857875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condition is more common in females (3:1). While majority of the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females are below 40 years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age, majority of the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males affected are above 40 years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age.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 i="1" u="sng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It must be confessed that chronic pyelonephritis may remain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asymptomatic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until renal insufficiency takes place.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(i) Mild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discomfort or dull pain 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 the kidney is complained of in majority of cases.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(ii)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Vesical irritability 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form of increased frequency, urgency and dysuria may be noticed.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(iii)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seen in half the cases. 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(iv) Vague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gastro-intestinal complaints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often seen.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(v)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Constitutional symptoms 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e.g. lassitude, headache, malaise, nausea and anorexia are seen in 40% of cases. 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Anaemia is a very common accompaniment of this disease.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(vi) Pyrexia is not very important, yet this is seen in about 10 to 20% of cases.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59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EA0B-261D-254E-BC3F-12F490FE5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50093"/>
            <a:ext cx="9906000" cy="5911453"/>
          </a:xfrm>
        </p:spPr>
        <p:txBody>
          <a:bodyPr>
            <a:noAutofit/>
          </a:bodyPr>
          <a:lstStyle/>
          <a:p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 SIGNS.—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discovered in half the cases.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Some degree of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localised renal tenderness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be elicited</a:t>
            </a:r>
            <a:endParaRPr lang="en-GB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800" b="1" i="1" u="sng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Special Investigations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BLOOD EXAMINATION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shows slight leucocytosis. Anaemia is present in almost all cases.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URINE EXAMINATION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shows decreased protein content.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Renal function tests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always be performed.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X-RAY.— Straight X-ray may show small atrophic kidney.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Voiding cystourethrography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be performed.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CYSTOSCOPY </a:t>
            </a:r>
            <a:endParaRPr 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08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A8C4-AE3F-E44A-B270-441ABA55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91" y="0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86F57-374C-9D41-B9ED-4F615ACE5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344" y="1178718"/>
            <a:ext cx="10626328" cy="5679282"/>
          </a:xfrm>
        </p:spPr>
        <p:txBody>
          <a:bodyPr>
            <a:noAutofit/>
          </a:bodyPr>
          <a:lstStyle/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MEDICAL TREATMENT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</a:t>
            </a:r>
            <a:br>
              <a:rPr lang="en-IN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Suitable drugs include —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Mandelic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acid and its salts are quite effective against coliform organisms and Strept. faecalis.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Ammonium chloride 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about 2 g may be given together with the previous drug 6 hourly.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Sulphonamides e.g. urolucosil. septran (sulphonamide mixed with trimethoprim)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quite effective in controlling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E.coli infection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some strains of 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Proteus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Furadantin (nitrofurantoin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is a synthetic antibacterial agent which is particularly effective against E.coli.  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Co-trimoxazole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(Bactrim or Septran) is a combination of 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trimethoprim and sulphamethoxazole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which </a:t>
            </a:r>
            <a:br>
              <a:rPr lang="en-IN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together block two steps in the bacterial synthesis of folic acid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Nalidixic acid 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active against E.coli, Proteus. Klebsiella. 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Alkalising agents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provide symptomatic relief by raising the pH of urine. 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Phenazopyridine hcl.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helpful in relieving pain during urinary infection (urinary tract analgesic).</a:t>
            </a:r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83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D215-9BD9-FB4C-A983-FB74FD5D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SURGICAL TREATMENT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0C5D-182A-E64A-9D59-FB2C366E1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134444"/>
            <a:ext cx="10840641" cy="5723556"/>
          </a:xfrm>
        </p:spPr>
        <p:txBody>
          <a:bodyPr>
            <a:noAutofit/>
          </a:bodyPr>
          <a:lstStyle/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(i) If any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obstruction is detected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this should be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removed surgically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(ii) If vesicoureteral reflux has been demonstrated and is considered to be the cause of lingering chronicity,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repair of the ureterovesical junction 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be considered.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(iii) If one kidney is badly damaged,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nephrectomy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be considered.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(iv) When the hypertension has become malignant type and the cause is chronic pyelonephritis, if the other kidney is normal,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nephrectomy of the affected kidney is 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curative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(v)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Partial nephrectomy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a badly damaged portion of the kidney may be necessary.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(vi) When this condition affects both the kidneys badly with uncontrolled hypertension,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transplantation of kidney or recurrent dialysis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be considered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474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93D3-A96A-574D-90FD-9CFD971D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0"/>
            <a:ext cx="10465594" cy="1127521"/>
          </a:xfrm>
        </p:spPr>
        <p:txBody>
          <a:bodyPr/>
          <a:lstStyle/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homoeopathic THERAPEUTICS 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5A3F-6F66-CB40-99EF-F09F55CC4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19029"/>
            <a:ext cx="9906000" cy="502465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Apish Mellifica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Staphysagria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Cantharis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Terebinthina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Sarsaparrilla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Berberis vulgaris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Chimaphila Umbeliata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Eucalyptus globulus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67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9941-CA59-C046-AC71-34121DC5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289" y="305555"/>
            <a:ext cx="9906000" cy="1382156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GB" b="1" i="0">
                <a:latin typeface="Arial Black" panose="020B0604020202020204" pitchFamily="34" charset="0"/>
                <a:cs typeface="Arial Black" panose="020B0604020202020204" pitchFamily="34" charset="0"/>
              </a:rPr>
              <a:t>Apish Mellifica </a:t>
            </a:r>
            <a:endParaRPr lang="en-US" b="1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4AA9-4476-C545-96E7-C90103CF2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289" y="1375173"/>
            <a:ext cx="10950774" cy="5357812"/>
          </a:xfrm>
        </p:spPr>
        <p:txBody>
          <a:bodyPr>
            <a:noAutofit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Burning and soreness when urinating.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Suppressed, loaded with casts; frequent and involuntary; stinging pain and strangury;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scanty, high colored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Last drops burn and smart.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Coffee ground sediment.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Cannot urinate without a stool.</a:t>
            </a: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Fever.--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Afternoon chill, with thirst; worse on motion and heat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External heat, with smothering feeling. Sweat slight, with sleepiness.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Modalities.-</a:t>
            </a:r>
            <a:endParaRPr lang="en-GB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heat in any form;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touch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pressure; after sleeping; Right side.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in open air, uncovering, and cold bathing.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48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1F8D2-2300-0E48-A7F4-F2C4E27D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2.Staphysagria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77587-44C3-B346-A96D-0830D4327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8781"/>
            <a:ext cx="9906000" cy="5000625"/>
          </a:xfrm>
        </p:spPr>
        <p:txBody>
          <a:bodyPr>
            <a:noAutofit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Nervous affections with marked irritability, diseases of the genito-urinary tract and skin, most frequently give symptoms calling for this drug.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Ineffectual urging to urinate in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newly married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women.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Sensation as if a drop of urine were rolling continuously along the channel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Burning in urethra during micturition.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Urging and pain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urinating.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Modalities.-</a:t>
            </a:r>
            <a:endParaRPr lang="en-GB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anger, indignation, grief, mortification, loss of fluids, onanism, sexual excesses, tobacco.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warmth, rest at night.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8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14F21-C6D1-EE48-B8DD-ADFF7579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0766"/>
            <a:ext cx="9906000" cy="971390"/>
          </a:xfrm>
        </p:spPr>
        <p:txBody>
          <a:bodyPr/>
          <a:lstStyle/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3.Cantharis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19396-C62B-D94C-A2FC-8CF646003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82156"/>
            <a:ext cx="9906000" cy="5279391"/>
          </a:xfrm>
        </p:spPr>
        <p:txBody>
          <a:bodyPr>
            <a:noAutofit/>
          </a:bodyPr>
          <a:lstStyle/>
          <a:p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Intolerable urging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and tenesmus.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Nephritis with bloody urine.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Violent paroxysms of cutting and burning in whole renal region, with painful urging to urinate; bloody urine, by </a:t>
            </a:r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drops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Intolerable tenesmus; cutting before, during, and after urine. 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scalds him, and is passed drop by drop. </a:t>
            </a:r>
            <a:endParaRPr lang="en-GB" sz="2000" b="0" i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Constant desire to urinate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Membranous scales looking like bran in water.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Pain in loins, with incessant desire to urinate.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Fever.--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Cold hands and feet; cold sweat. Soles burn. Chill, as if water were poured over him.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Modalities.--</a:t>
            </a:r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from touch, or approach, urinating, drinking cold water or coffee.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15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E2CA-8072-E541-B486-B44C2863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000000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4.</a:t>
            </a:r>
            <a:r>
              <a:rPr lang="en-IN" b="1" i="0">
                <a:solidFill>
                  <a:srgbClr val="000000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TEREBINTHINA</a:t>
            </a:r>
            <a:endParaRPr lang="en-US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F0D01-1050-6540-A59B-4FBB31988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83384"/>
            <a:ext cx="9906000" cy="4942443"/>
          </a:xfrm>
        </p:spPr>
        <p:txBody>
          <a:bodyPr>
            <a:normAutofit fontScale="92500"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Inflamed kidneys following any acute disease.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 smoky with coffee ground or thick, yellow, slimy, muddy sediment, odor of violets. </a:t>
            </a: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Burning pain in region of kidneys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Drawing in right kidney extending to hip.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Burning pain along ureters.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Strangury with bloody urine.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Constant tenesmus. </a:t>
            </a: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Fever.--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Heat, with violent thirst, dry tongue, profuse cold, clammy sweat.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Modalities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Worse:- cold, night, lying, pressure.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Better:- motion and stooping.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CD6C79-AD0A-7644-9F6F-56ECC5E6CF50}"/>
              </a:ext>
            </a:extLst>
          </p:cNvPr>
          <p:cNvSpPr txBox="1"/>
          <p:nvPr/>
        </p:nvSpPr>
        <p:spPr>
          <a:xfrm>
            <a:off x="3116461" y="3012163"/>
            <a:ext cx="612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0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DA5F-E56B-5C44-BCD5-BF05B6F84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54F5B46-E5D8-D246-A13E-EC19177B2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</p:spTree>
    <p:extLst>
      <p:ext uri="{BB962C8B-B14F-4D97-AF65-F5344CB8AC3E}">
        <p14:creationId xmlns:p14="http://schemas.microsoft.com/office/powerpoint/2010/main" val="1379499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FE87-F88E-9D48-AAD2-1BB07B12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latin typeface="Arial Black" panose="020B0604020202020204" pitchFamily="34" charset="0"/>
                <a:cs typeface="Arial Black" panose="020B0604020202020204" pitchFamily="34" charset="0"/>
              </a:rPr>
              <a:t>5.Sarsaparilla</a:t>
            </a:r>
            <a:endParaRPr lang="en-US" b="1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F8150-7A64-9E4B-9944-E2A29D25F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Painfully urination, extorts screams, &lt; at the close of urination.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Pain from right kidney downward.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Pus in urine.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Colic and backache at same time.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Urine scanty, slimy, flaky, sandy, bloody.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Urine dribbles while sitting.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Can pass urine only when standing during the day, but at night urine flows freely in bed.</a:t>
            </a:r>
          </a:p>
        </p:txBody>
      </p:sp>
    </p:spTree>
    <p:extLst>
      <p:ext uri="{BB962C8B-B14F-4D97-AF65-F5344CB8AC3E}">
        <p14:creationId xmlns:p14="http://schemas.microsoft.com/office/powerpoint/2010/main" val="17727317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EB30B-B223-EE4D-9790-A9C102D5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6.BerberiS vulgaris 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DB7F-AE5C-354B-B715-27DCBFD76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85938"/>
            <a:ext cx="9906000" cy="4248040"/>
          </a:xfrm>
        </p:spPr>
        <p:txBody>
          <a:bodyPr>
            <a:normAutofit fontScale="92500" lnSpcReduction="10000"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It causes inflammation of kidneys with hćmaturia.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Sticking pain from kidney, extending along ureter, or to liver, stomach, spleen, arresting breathing.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Urine is thick, turbid, yellow, red, mealy, sandy or slimy sediment.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Pain in thighs and hips on urinating.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Burning, soreness or bubbling in kidney region. </a:t>
            </a: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Sensation as if some urine remained after urinating.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Fever.--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Cold sensation in various parts, as if spattered with cold water. Warmth in lower part of back, hips, and thighs.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Modalities.--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motion,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standing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551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A3F4B-B82C-7442-B220-0E7FD66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4848446"/>
          </a:xfrm>
        </p:spPr>
        <p:txBody>
          <a:bodyPr>
            <a:noAutofit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turbid,</a:t>
            </a:r>
            <a:r>
              <a:rPr lang="en-GB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scanty,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offensive, containing ropy or bloody mucus, and depositing a copious sediment.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Burning and scalding during micturition, and straining afterwards. </a:t>
            </a:r>
            <a:r>
              <a:rPr lang="en-IN" b="0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strain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before flow comes.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Fluttering in region of kidney.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inflammation of urinary tract. </a:t>
            </a: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Clots of blood pass with urine. </a:t>
            </a: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Urging to urinate. </a:t>
            </a: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Unable to urinate without standing with feet wide apart and body inclined forward.</a:t>
            </a:r>
            <a:endParaRPr lang="en-GB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FD0AB3-8F62-FD45-A3E8-8FC98BB18A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7.Chimaphila umbellata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7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796D0-8BA8-4C42-9B8A-B927BE61C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i="0">
                <a:latin typeface="Arial Black" panose="020B0604020202020204" pitchFamily="34" charset="0"/>
                <a:cs typeface="Arial Black" panose="020B0604020202020204" pitchFamily="34" charset="0"/>
              </a:rPr>
              <a:t>8.Eucalyptus globulus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750E-34D5-0542-A493-824DA41CF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Acute nephritis complicating influenza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Hæmaturia.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Suppurative inflammation of kidneys.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contains pus and is deficient in urea.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Fevers of a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relapsing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character.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 has the odour of violets.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56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88AB9-AA1D-6542-8EBF-6B676024A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>
                <a:solidFill>
                  <a:srgbClr val="2B2B2B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  <a:endParaRPr lang="en-US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C24DA-8B6A-5D41-89C6-B7E417D8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 CONCISE  TEXTBOOK  OF  SURGERY  BY  SOMEN DAS; 10</a:t>
            </a:r>
            <a:r>
              <a:rPr lang="en-GB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EDITION . </a:t>
            </a:r>
          </a:p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BAILEY AND LOVE’S SHORT PRACTICE OF SURGERY EDITED BY R.C.G. RUSSELL, NORMAN S. WILLIAMS AND CHRISTOPHER J.K. BULSTRODE; 23</a:t>
            </a:r>
            <a:r>
              <a:rPr lang="en-GB" baseline="3000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EDITION. </a:t>
            </a:r>
          </a:p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SELECT YOUR REMEDY BY RAI BAHADUR BISHAMBAR DAS; 25</a:t>
            </a:r>
            <a:r>
              <a:rPr lang="en-GB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REVISED EDITION. </a:t>
            </a:r>
          </a:p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POCKET MANUAL OF HOMOEOPATHIC MATERIA MEDICA AND REPORTORY BY DR. WILLIAM BOERICKE. </a:t>
            </a:r>
          </a:p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MATERIA MEDICA OF HOMOEOPATHIC MEDICINES BY DR. S.R. PHATAK; 2</a:t>
            </a:r>
            <a:r>
              <a:rPr lang="en-GB" baseline="3000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REVISED AND ENLARGED EDITION. </a:t>
            </a:r>
          </a:p>
          <a:p>
            <a:pPr marL="3657600" lvl="8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478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05B25-AF02-8345-869F-2B37FFE1B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16788"/>
            <a:ext cx="9906000" cy="402442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800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 </a:t>
            </a:r>
            <a:endParaRPr lang="en-US" sz="8000">
              <a:solidFill>
                <a:schemeClr val="accent3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2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A5C5-2210-6C4D-801D-D5FACF13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Pathogenesis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A9DED-7A8E-D94A-A265-AE863E8E6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1147604"/>
            <a:ext cx="10840640" cy="5248165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this condition bacteria reach the kidney either through the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blood stream or by ascending infection. </a:t>
            </a:r>
            <a:endParaRPr lang="en-GB" b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(A)ASCENDING INFECTION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In majority of cases acute pyelonephritis develops from infection in the bladder through the mechanism of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vesicoureteral reflux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Prone to this reflux causes recurring of infections. Acute pyelonephritis is quite common after marriage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(‘Honey-moon pyelitis’)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during pregnancy. 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(B)HAEMATOGENOUS INFECTION.—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Pyogenic cocci are more often seen in haematogenous infections, though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E.coli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the commonest infecting organism in all cases of pyelonephritis. In case of haematogenous infection element of obstruction is of greatest importance. 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44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3758-82F3-F445-B969-B7C97593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0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B62E2-F916-4B40-8B17-5F158BD81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906" y="1196578"/>
            <a:ext cx="11358562" cy="5268516"/>
          </a:xfrm>
        </p:spPr>
        <p:txBody>
          <a:bodyPr>
            <a:noAutofit/>
          </a:bodyPr>
          <a:lstStyle/>
          <a:p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MACROSCOPIC FEATURES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The affected kidney is usually 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swollen and congested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the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pelvis is bright red with pus 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inside. The surface of the kidney becomes dull. Under the capsule there are numerous yellow spots representing areas of suppuration.</a:t>
            </a:r>
            <a:br>
              <a:rPr lang="en-IN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cut surface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sharp demarcation between the cortex and the medulla is lost. Patchy areas of suppuration are seen which are spherical in the cortex and linear in the pyramids. 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Wedge shaped areas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larger size are suggestive of 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infarcts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represent upward extension of infection. Multiple small abscesses may also be seen. </a:t>
            </a:r>
            <a:br>
              <a:rPr lang="en-IN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outline of the calyces is destroyed and the resulting 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distortion is seen in X-ray film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which is an important feature of diagnosis.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9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CDCC5-C9A1-1D44-98F4-BABC9C1BB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MICROSCOPIC FEATURES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17F95-E7C6-9C40-AFB0-4CBEB6482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678781"/>
            <a:ext cx="10304859" cy="4355197"/>
          </a:xfrm>
        </p:spPr>
        <p:txBody>
          <a:bodyPr>
            <a:noAutofit/>
          </a:bodyPr>
          <a:lstStyle/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many small abscesses with widespread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interstitial infiltration with polymorphonuclear leucocytes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diffuse or spoty inflammation characterised by oedema and small haemorrhagic areas.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also linear round cell infiltration with admixture of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polymorphonuclears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It is the renal tubules which bear the major brunt.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destruction of the renal tubules with gradual replacement by scar tissue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Many tubules are filled with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 cells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renal pelvis there is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round cell infiltration and fibrosis. 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52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9A12-2407-9F4B-9E23-F3FA80B34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657" y="0"/>
            <a:ext cx="9906000" cy="1382156"/>
          </a:xfrm>
        </p:spPr>
        <p:txBody>
          <a:bodyPr/>
          <a:lstStyle/>
          <a:p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 features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9EFEC-EFE8-434F-8CDB-25B53DD5D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047" y="1053703"/>
            <a:ext cx="11483578" cy="5804297"/>
          </a:xfrm>
        </p:spPr>
        <p:txBody>
          <a:bodyPr>
            <a:no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cute pyelonephritis is more common in females particularly during pregnancy and soon after marriage, Which is popularly known as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‘honeymoon pyelitis’. </a:t>
            </a:r>
            <a:endParaRPr lang="en-GB" b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ffects right side more often than the left but it may be bilateral.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(i)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Constant ache over one or both kidneys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the most frequent complaint. The pain may radiate to the lower abdomen or to the groin mimicking ureteric colic.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(ii) Children often complain of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vague abdominal discomfort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instead of localised renal pain.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(iii)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Increased frequency of micturition,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urgency, nocturia and burning sensation on urination are the complaints due to cystitis which is often accompanied with.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(iv)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Prodromal symptoms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e.g. headache, lassittude, nausea, vomiting and prostration are often complained of.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(v)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Rigor alongwith high temperature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quite common.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48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21373-4D10-9149-B136-DEEA4CC4B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9906000" cy="1382156"/>
          </a:xfrm>
        </p:spPr>
        <p:txBody>
          <a:bodyPr/>
          <a:lstStyle/>
          <a:p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 SIGNS</a:t>
            </a:r>
            <a:endParaRPr lang="en-US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AC8F-8053-5A4A-BEDC-256177F37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38722"/>
            <a:ext cx="9906000" cy="4580555"/>
          </a:xfrm>
        </p:spPr>
        <p:txBody>
          <a:bodyPr>
            <a:noAutofit/>
          </a:bodyPr>
          <a:lstStyle/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(i) Among general signs increased temperature, </a:t>
            </a:r>
            <a:r>
              <a:rPr lang="en-GB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often shoots upto 104° F, increased pulse rate (which may vary according to the type of infecting organism; In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E.coli infection 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pulse rate may be only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90/min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Staphylococcal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infection pulse rate may be as high as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140/min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).</a:t>
            </a:r>
            <a:endParaRPr lang="en-GB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(ii) In local examination,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tenderness at the renal angle.</a:t>
            </a:r>
            <a:endParaRPr lang="en-GB" b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(iii)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Percussion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over the renal angle may be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painful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(iv) Abdominal distension with quiet intestine revealed by auscultation can be elicited in acute cases.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Rebound tenderness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also be elicited if there is intraperitoneal infection.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7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429BE-2EE2-CB46-8974-4DE44BB5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Pyelonephritis of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4CBE0-13CB-1742-BEDC-F1B97A781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Pyelonephritis of pregnancy usually occurs between the fourth and sixth month of gestation in women who have a past history of recurrent uri- nary infection. 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In about 10 per cent of cases the disease runs a severe and protracted course and occasionally leads to abortion or premature birth.</a:t>
            </a:r>
          </a:p>
        </p:txBody>
      </p:sp>
    </p:spTree>
    <p:extLst>
      <p:ext uri="{BB962C8B-B14F-4D97-AF65-F5344CB8AC3E}">
        <p14:creationId xmlns:p14="http://schemas.microsoft.com/office/powerpoint/2010/main" val="326109740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LightSeedRightStep">
      <a:dk1>
        <a:srgbClr val="000000"/>
      </a:dk1>
      <a:lt1>
        <a:srgbClr val="FFFFFF"/>
      </a:lt1>
      <a:dk2>
        <a:srgbClr val="1E3135"/>
      </a:dk2>
      <a:lt2>
        <a:srgbClr val="E5E2E8"/>
      </a:lt2>
      <a:accent1>
        <a:srgbClr val="94A77F"/>
      </a:accent1>
      <a:accent2>
        <a:srgbClr val="7BAC75"/>
      </a:accent2>
      <a:accent3>
        <a:srgbClr val="81AB8E"/>
      </a:accent3>
      <a:accent4>
        <a:srgbClr val="74AA9B"/>
      </a:accent4>
      <a:accent5>
        <a:srgbClr val="7EA9B0"/>
      </a:accent5>
      <a:accent6>
        <a:srgbClr val="7F99BA"/>
      </a:accent6>
      <a:hlink>
        <a:srgbClr val="8A69AE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AngleLinesVTI</vt:lpstr>
      <vt:lpstr> PYELONEPHRITIS</vt:lpstr>
      <vt:lpstr>ACUTE PYELONEPHRITIS</vt:lpstr>
      <vt:lpstr>PowerPoint Presentation</vt:lpstr>
      <vt:lpstr>Pathogenesis</vt:lpstr>
      <vt:lpstr>Pathology</vt:lpstr>
      <vt:lpstr>MICROSCOPIC FEATURES</vt:lpstr>
      <vt:lpstr>Clinical features</vt:lpstr>
      <vt:lpstr>PHYSICAL SIGNS</vt:lpstr>
      <vt:lpstr>Pyelonephritis of pregnancy</vt:lpstr>
      <vt:lpstr>Special Investigations</vt:lpstr>
      <vt:lpstr>Complications</vt:lpstr>
      <vt:lpstr>Differential Diagnosis.</vt:lpstr>
      <vt:lpstr>Treatment</vt:lpstr>
      <vt:lpstr>PowerPoint Presentation</vt:lpstr>
      <vt:lpstr>PowerPoint Presentation</vt:lpstr>
      <vt:lpstr>PowerPoint Presentation</vt:lpstr>
      <vt:lpstr>CHRONIC PYELONEPHRITIS</vt:lpstr>
      <vt:lpstr>PowerPoint Presentation</vt:lpstr>
      <vt:lpstr>Pathology</vt:lpstr>
      <vt:lpstr>PowerPoint Presentation</vt:lpstr>
      <vt:lpstr>Clinical features</vt:lpstr>
      <vt:lpstr>PowerPoint Presentation</vt:lpstr>
      <vt:lpstr>Treatment</vt:lpstr>
      <vt:lpstr>2. SURGICAL TREATMENT</vt:lpstr>
      <vt:lpstr>homoeopathic THERAPEUTICS </vt:lpstr>
      <vt:lpstr>Apish Mellifica </vt:lpstr>
      <vt:lpstr>2.Staphysagria</vt:lpstr>
      <vt:lpstr>3.Cantharis</vt:lpstr>
      <vt:lpstr>4.TEREBINTHINA</vt:lpstr>
      <vt:lpstr>5.Sarsaparilla</vt:lpstr>
      <vt:lpstr>6.BerberiS vulgaris </vt:lpstr>
      <vt:lpstr>7.Chimaphila umbellata</vt:lpstr>
      <vt:lpstr>8.Eucalyptus globulus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PYELONEPHRITIS</dc:title>
  <dc:creator>sandipvaghela245@gmail.com</dc:creator>
  <cp:lastModifiedBy>sandipvaghela245@gmail.com</cp:lastModifiedBy>
  <cp:revision>15</cp:revision>
  <dcterms:created xsi:type="dcterms:W3CDTF">2021-02-25T11:58:49Z</dcterms:created>
  <dcterms:modified xsi:type="dcterms:W3CDTF">2021-04-02T08:03:06Z</dcterms:modified>
</cp:coreProperties>
</file>