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79F89-574D-479A-8090-0C561DC3DFE2}" type="doc">
      <dgm:prSet loTypeId="urn:microsoft.com/office/officeart/2009/3/layout/SnapshotPictureList" loCatId="picture" qsTypeId="urn:microsoft.com/office/officeart/2005/8/quickstyle/3d9" qsCatId="3D" csTypeId="urn:microsoft.com/office/officeart/2005/8/colors/accent2_1" csCatId="accent2" phldr="1"/>
      <dgm:spPr/>
    </dgm:pt>
    <dgm:pt modelId="{F0230A15-21E2-4C9D-86B5-2DFB0A781633}">
      <dgm:prSet phldrT="[Text]"/>
      <dgm:spPr/>
      <dgm:t>
        <a:bodyPr/>
        <a:lstStyle/>
        <a:p>
          <a:endParaRPr lang="en-US" dirty="0"/>
        </a:p>
      </dgm:t>
    </dgm:pt>
    <dgm:pt modelId="{00A520B4-6027-4E6E-85F5-7E58A630A8C5}" type="sibTrans" cxnId="{9705D3B3-985A-4756-BC40-FF3B1EAC9713}">
      <dgm:prSet/>
      <dgm:spPr/>
      <dgm:t>
        <a:bodyPr/>
        <a:lstStyle/>
        <a:p>
          <a:endParaRPr lang="en-US"/>
        </a:p>
      </dgm:t>
    </dgm:pt>
    <dgm:pt modelId="{506EDAFB-9126-4919-86D1-52CAD4B93234}" type="parTrans" cxnId="{9705D3B3-985A-4756-BC40-FF3B1EAC9713}">
      <dgm:prSet/>
      <dgm:spPr/>
      <dgm:t>
        <a:bodyPr/>
        <a:lstStyle/>
        <a:p>
          <a:endParaRPr lang="en-US"/>
        </a:p>
      </dgm:t>
    </dgm:pt>
    <dgm:pt modelId="{F972ACEC-8BDC-46D7-B569-B0F3561A5652}" type="pres">
      <dgm:prSet presAssocID="{10579F89-574D-479A-8090-0C561DC3DFE2}" presName="Name0" presStyleCnt="0">
        <dgm:presLayoutVars>
          <dgm:chMax/>
          <dgm:chPref/>
          <dgm:dir/>
          <dgm:animLvl val="lvl"/>
        </dgm:presLayoutVars>
      </dgm:prSet>
      <dgm:spPr/>
    </dgm:pt>
    <dgm:pt modelId="{EE9D604E-6935-4190-BEFF-F296419C7192}" type="pres">
      <dgm:prSet presAssocID="{F0230A15-21E2-4C9D-86B5-2DFB0A781633}" presName="composite" presStyleCnt="0"/>
      <dgm:spPr/>
    </dgm:pt>
    <dgm:pt modelId="{6BB291E9-A47C-4272-9819-17EE97B4F2CA}" type="pres">
      <dgm:prSet presAssocID="{F0230A15-21E2-4C9D-86B5-2DFB0A781633}" presName="ParentAccentShape" presStyleLbl="trBgShp" presStyleIdx="0" presStyleCnt="1"/>
      <dgm:spPr/>
    </dgm:pt>
    <dgm:pt modelId="{B2613FC2-3B1B-4F7E-AD5F-9C46E82DB245}" type="pres">
      <dgm:prSet presAssocID="{F0230A15-21E2-4C9D-86B5-2DFB0A78163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252A2-F7EE-4955-97EF-7CBC579E88C7}" type="pres">
      <dgm:prSet presAssocID="{F0230A15-21E2-4C9D-86B5-2DFB0A781633}" presName="ChildText" presStyleLbl="revTx" presStyleIdx="1" presStyleCnt="2">
        <dgm:presLayoutVars>
          <dgm:chMax val="0"/>
          <dgm:chPref val="0"/>
        </dgm:presLayoutVars>
      </dgm:prSet>
      <dgm:spPr/>
    </dgm:pt>
    <dgm:pt modelId="{7FE3DDEB-17D5-44A1-950D-118AB026DE54}" type="pres">
      <dgm:prSet presAssocID="{F0230A15-21E2-4C9D-86B5-2DFB0A781633}" presName="ChildAccentShape" presStyleLbl="trBgShp" presStyleIdx="0" presStyleCnt="1"/>
      <dgm:spPr/>
    </dgm:pt>
    <dgm:pt modelId="{A685DA76-2BF1-4A03-ACAC-E5E7E216B708}" type="pres">
      <dgm:prSet presAssocID="{F0230A15-21E2-4C9D-86B5-2DFB0A781633}" presName="Image" presStyleLbl="alignImgPlace1" presStyleIdx="0" presStyleCnt="1" custLinFactNeighborX="4845" custLinFactNeighborY="-193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</dgm:ptLst>
  <dgm:cxnLst>
    <dgm:cxn modelId="{9705D3B3-985A-4756-BC40-FF3B1EAC9713}" srcId="{10579F89-574D-479A-8090-0C561DC3DFE2}" destId="{F0230A15-21E2-4C9D-86B5-2DFB0A781633}" srcOrd="0" destOrd="0" parTransId="{506EDAFB-9126-4919-86D1-52CAD4B93234}" sibTransId="{00A520B4-6027-4E6E-85F5-7E58A630A8C5}"/>
    <dgm:cxn modelId="{CCAD242B-63FD-4190-831D-A3FC4392C9D1}" type="presOf" srcId="{F0230A15-21E2-4C9D-86B5-2DFB0A781633}" destId="{B2613FC2-3B1B-4F7E-AD5F-9C46E82DB245}" srcOrd="0" destOrd="0" presId="urn:microsoft.com/office/officeart/2009/3/layout/SnapshotPictureList"/>
    <dgm:cxn modelId="{10458FA7-8031-4C97-8751-379D7F3329A1}" type="presOf" srcId="{10579F89-574D-479A-8090-0C561DC3DFE2}" destId="{F972ACEC-8BDC-46D7-B569-B0F3561A5652}" srcOrd="0" destOrd="0" presId="urn:microsoft.com/office/officeart/2009/3/layout/SnapshotPictureList"/>
    <dgm:cxn modelId="{5ABDFC0B-5726-4ACF-9245-97EA95F28679}" type="presParOf" srcId="{F972ACEC-8BDC-46D7-B569-B0F3561A5652}" destId="{EE9D604E-6935-4190-BEFF-F296419C7192}" srcOrd="0" destOrd="0" presId="urn:microsoft.com/office/officeart/2009/3/layout/SnapshotPictureList"/>
    <dgm:cxn modelId="{39822905-9A89-4ACB-AABA-C7A3059453FE}" type="presParOf" srcId="{EE9D604E-6935-4190-BEFF-F296419C7192}" destId="{6BB291E9-A47C-4272-9819-17EE97B4F2CA}" srcOrd="0" destOrd="0" presId="urn:microsoft.com/office/officeart/2009/3/layout/SnapshotPictureList"/>
    <dgm:cxn modelId="{35D9844E-BF1D-4DF2-87C0-1FAB64F44904}" type="presParOf" srcId="{EE9D604E-6935-4190-BEFF-F296419C7192}" destId="{B2613FC2-3B1B-4F7E-AD5F-9C46E82DB245}" srcOrd="1" destOrd="0" presId="urn:microsoft.com/office/officeart/2009/3/layout/SnapshotPictureList"/>
    <dgm:cxn modelId="{604BE7A6-2C26-4A84-A1B0-9FFE72BAEBBC}" type="presParOf" srcId="{EE9D604E-6935-4190-BEFF-F296419C7192}" destId="{E27252A2-F7EE-4955-97EF-7CBC579E88C7}" srcOrd="2" destOrd="0" presId="urn:microsoft.com/office/officeart/2009/3/layout/SnapshotPictureList"/>
    <dgm:cxn modelId="{AAA64697-AC9F-47B2-AF82-8FE548D0160D}" type="presParOf" srcId="{EE9D604E-6935-4190-BEFF-F296419C7192}" destId="{7FE3DDEB-17D5-44A1-950D-118AB026DE54}" srcOrd="3" destOrd="0" presId="urn:microsoft.com/office/officeart/2009/3/layout/SnapshotPictureList"/>
    <dgm:cxn modelId="{37494133-8E1E-455C-9422-7B643676F31D}" type="presParOf" srcId="{EE9D604E-6935-4190-BEFF-F296419C7192}" destId="{A685DA76-2BF1-4A03-ACAC-E5E7E216B70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291E9-A47C-4272-9819-17EE97B4F2CA}">
      <dsp:nvSpPr>
        <dsp:cNvPr id="0" name=""/>
        <dsp:cNvSpPr/>
      </dsp:nvSpPr>
      <dsp:spPr>
        <a:xfrm>
          <a:off x="181286" y="1083716"/>
          <a:ext cx="4714983" cy="3355235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5DA76-2BF1-4A03-ACAC-E5E7E216B708}">
      <dsp:nvSpPr>
        <dsp:cNvPr id="0" name=""/>
        <dsp:cNvSpPr/>
      </dsp:nvSpPr>
      <dsp:spPr>
        <a:xfrm>
          <a:off x="219657" y="66202"/>
          <a:ext cx="4533696" cy="31737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13FC2-3B1B-4F7E-AD5F-9C46E82DB245}">
      <dsp:nvSpPr>
        <dsp:cNvPr id="0" name=""/>
        <dsp:cNvSpPr/>
      </dsp:nvSpPr>
      <dsp:spPr>
        <a:xfrm>
          <a:off x="365620" y="3856576"/>
          <a:ext cx="4349362" cy="398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  <a:sp3d extrusionH="28000" prstMaterial="matte"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65620" y="3856576"/>
        <a:ext cx="4349362" cy="398269"/>
      </dsp:txXfrm>
    </dsp:sp>
    <dsp:sp modelId="{E27252A2-F7EE-4955-97EF-7CBC579E88C7}">
      <dsp:nvSpPr>
        <dsp:cNvPr id="0" name=""/>
        <dsp:cNvSpPr/>
      </dsp:nvSpPr>
      <dsp:spPr>
        <a:xfrm>
          <a:off x="5088221" y="1083716"/>
          <a:ext cx="2155638" cy="3355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4732287"/>
              </p:ext>
            </p:extLst>
          </p:nvPr>
        </p:nvGraphicFramePr>
        <p:xfrm>
          <a:off x="403496" y="627016"/>
          <a:ext cx="7617098" cy="512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492204" y="1148250"/>
            <a:ext cx="6269053" cy="290114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THALASSEMIA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&amp;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HOMOEOPATHY</a:t>
            </a:r>
            <a:endParaRPr lang="en-US" sz="5400" b="1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2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9551"/>
            <a:ext cx="10820400" cy="54151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DEFINITION: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Thalassemia is blood disorder passed down through families (inherited) in which the body makes an abnormal form or inadequate amount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haemoglobin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CAUSE: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Haemoglobin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made of 2 proteins: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alpha globin &amp; beta globin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Thalassemia occurs when there is a defect in a gene that helps control production of one of these proteins.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TYPES: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 thalassemia occurs when a gene or genes related to the alpha globin protein are missing or changed (muted). Most common in people of Southeast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sia, Middle East, China, African descent.</a:t>
            </a: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Beta thalassemia occurs when similar gene defects affect production of the beta globin protein. Most common in Mediterranean origin.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5564"/>
            <a:ext cx="10820400" cy="52924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Alpha &amp; Beta Thalassemia include the  following 2 forms: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-Thalassemia Minor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-Thalassemia Major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Thalassemia Major occurs when inherit the gene defect from both parents.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Thalassemia Minor occurs when receive the faulty gene from only one parent.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9095" b="29960"/>
          <a:stretch/>
        </p:blipFill>
        <p:spPr>
          <a:xfrm>
            <a:off x="1959428" y="4273772"/>
            <a:ext cx="7445829" cy="194491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89943" y="6371771"/>
            <a:ext cx="22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NORMAL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914" y="6371771"/>
            <a:ext cx="21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THALASSEMIA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43" y="1410788"/>
            <a:ext cx="10820400" cy="513515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SIGNS &amp; SYMPTOMS: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paleness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tiredness, low energy, muscle weakness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lightheadedness or shortness of breath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lack of appetite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dark urine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jaundice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in children slow growth and delayed puberty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bone deformities of face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abdominal swelling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wide or brittle bones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enlarged spleen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heart problems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t="15837" r="7273"/>
          <a:stretch/>
        </p:blipFill>
        <p:spPr>
          <a:xfrm>
            <a:off x="6596742" y="1585777"/>
            <a:ext cx="5160141" cy="3913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962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65943"/>
            <a:ext cx="11057709" cy="539205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INVESTIGATIONS: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CBC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Blood smear (peripheral smear &amp; manual differential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* RBC: Microcytic, hypochromic,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anisocytosis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poikilocytosis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nucleated, uneven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( producing “target cells” that look like a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bull’s eye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microscope)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Iron studies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Hemoglobinopathy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(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electrophoresis)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DNA analysis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Genetic testing of amniotic fluid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TREATMENT: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Genetic counselling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Blood transfusion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Folic acid supplementation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Chelation therapy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Hematopoetic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 cell transplantation (bone marrow transplant)</a:t>
            </a:r>
          </a:p>
          <a:p>
            <a:pPr marL="0" indent="0">
              <a:buNone/>
            </a:pPr>
            <a:endParaRPr lang="en-US" sz="18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3"/>
          <a:stretch/>
        </p:blipFill>
        <p:spPr>
          <a:xfrm>
            <a:off x="6850551" y="3383280"/>
            <a:ext cx="4762330" cy="246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0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10820400" cy="5303520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2400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HOMOEOPATHIC APPROACH:</a:t>
            </a:r>
          </a:p>
          <a:p>
            <a:pPr marL="0" indent="0">
              <a:buNone/>
            </a:pPr>
            <a:r>
              <a:rPr lang="en-US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ANTIPYRINUM 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red blood cells are different cells.</a:t>
            </a:r>
          </a:p>
          <a:p>
            <a:pPr marL="0" indent="0">
              <a:buNone/>
            </a:pPr>
            <a:r>
              <a:rPr lang="en-US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ARSENIC ALBUM: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abnormally large red cells.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anaemia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account of degenerative changes in the blood.</a:t>
            </a:r>
          </a:p>
          <a:p>
            <a:pPr marL="0" indent="0">
              <a:buNone/>
            </a:pPr>
            <a:r>
              <a:rPr lang="en-US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BUTYRICUM ACIDUM: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cure cell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anaemia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-thalassemia.</a:t>
            </a:r>
          </a:p>
          <a:p>
            <a:pPr marL="0" indent="0">
              <a:buNone/>
            </a:pPr>
            <a:r>
              <a:rPr lang="en-US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CALCAREA ARS: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use for increase hemoglobin and red blood cells.</a:t>
            </a:r>
          </a:p>
          <a:p>
            <a:pPr marL="0" indent="0">
              <a:buNone/>
            </a:pPr>
            <a:r>
              <a:rPr lang="en-US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FERRUM MET: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for thalassemia major, hereditary or genetically transmitted abnormalities with familial or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racial incidence-mostly found in children. Worse in winter.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82" y="2351314"/>
            <a:ext cx="3100252" cy="2325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89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989" y="1410791"/>
            <a:ext cx="10820400" cy="536959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Arial Black" panose="020B0A04020102020204" pitchFamily="34" charset="0"/>
              </a:rPr>
              <a:t>LACHESIS: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after transfusion of blood it </a:t>
            </a:r>
            <a:r>
              <a:rPr lang="en-US" dirty="0" err="1" smtClean="0"/>
              <a:t>wil</a:t>
            </a:r>
            <a:r>
              <a:rPr lang="en-US" dirty="0" smtClean="0"/>
              <a:t> stop its further decomposition.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the interval between blood transfusion is increased and progress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disease is retarded.</a:t>
            </a:r>
          </a:p>
          <a:p>
            <a:pPr marL="0" indent="0">
              <a:buNone/>
            </a:pPr>
            <a:r>
              <a:rPr lang="en-US" u="sng" dirty="0" smtClean="0">
                <a:latin typeface="Arial Black" panose="020B0A04020102020204" pitchFamily="34" charset="0"/>
              </a:rPr>
              <a:t>NATRIUM CACODYL: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increases the no. of red cells almost to double.</a:t>
            </a:r>
          </a:p>
          <a:p>
            <a:pPr marL="0" indent="0">
              <a:buNone/>
            </a:pPr>
            <a:r>
              <a:rPr lang="en-US" u="sng" dirty="0" smtClean="0">
                <a:latin typeface="Arial Black" panose="020B0A04020102020204" pitchFamily="34" charset="0"/>
              </a:rPr>
              <a:t>PHOSPHORUS: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stops further disorganization of blood.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skin is very pale &amp; jaundice may be present.</a:t>
            </a:r>
          </a:p>
          <a:p>
            <a:pPr marL="0" indent="0">
              <a:buNone/>
            </a:pPr>
            <a:r>
              <a:rPr lang="en-US" u="sng" dirty="0" smtClean="0">
                <a:latin typeface="Arial Black" panose="020B0A04020102020204" pitchFamily="34" charset="0"/>
              </a:rPr>
              <a:t>PICRIC ACID: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progressive abnormality of red cells which become larger than normal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resulting in pernicious anemia.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1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2046"/>
            <a:ext cx="10820400" cy="54218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Arial Black" panose="020B0A04020102020204" pitchFamily="34" charset="0"/>
              </a:rPr>
              <a:t>PLUMBUM MET: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rapid reduction in no. of red blood cells causing great paleness of skin.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cramps in calves.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twitching of muscles.</a:t>
            </a:r>
          </a:p>
          <a:p>
            <a:pPr marL="0" indent="0">
              <a:buNone/>
            </a:pPr>
            <a:r>
              <a:rPr lang="en-US" u="sng" dirty="0" smtClean="0">
                <a:latin typeface="Arial Black" panose="020B0A04020102020204" pitchFamily="34" charset="0"/>
              </a:rPr>
              <a:t>THIOSINAMINUM: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cures wasting of spinal marrow - </a:t>
            </a:r>
            <a:r>
              <a:rPr lang="en-US" dirty="0" err="1" smtClean="0"/>
              <a:t>tabes</a:t>
            </a:r>
            <a:r>
              <a:rPr lang="en-US" dirty="0" smtClean="0"/>
              <a:t> dorsalis.</a:t>
            </a:r>
          </a:p>
          <a:p>
            <a:pPr marL="0" indent="0">
              <a:buNone/>
            </a:pPr>
            <a:r>
              <a:rPr lang="en-US" u="sng" dirty="0" smtClean="0">
                <a:latin typeface="Arial Black" panose="020B0A04020102020204" pitchFamily="34" charset="0"/>
              </a:rPr>
              <a:t>THYROIDINUM: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used in anemia, emaciation, muscular weakness &amp; some thyroid troubles.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240</TotalTime>
  <Words>581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Century Gothic</vt:lpstr>
      <vt:lpstr>Times New Roman</vt:lpstr>
      <vt:lpstr>Wingdings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27</cp:revision>
  <dcterms:created xsi:type="dcterms:W3CDTF">2020-08-16T12:35:53Z</dcterms:created>
  <dcterms:modified xsi:type="dcterms:W3CDTF">2020-08-30T18:13:02Z</dcterms:modified>
</cp:coreProperties>
</file>